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317" r:id="rId2"/>
    <p:sldId id="259" r:id="rId3"/>
    <p:sldId id="272" r:id="rId4"/>
    <p:sldId id="273" r:id="rId5"/>
    <p:sldId id="298" r:id="rId6"/>
    <p:sldId id="278" r:id="rId7"/>
    <p:sldId id="279" r:id="rId8"/>
    <p:sldId id="280" r:id="rId9"/>
    <p:sldId id="271" r:id="rId10"/>
    <p:sldId id="308" r:id="rId11"/>
    <p:sldId id="260" r:id="rId12"/>
    <p:sldId id="283" r:id="rId13"/>
    <p:sldId id="296" r:id="rId14"/>
    <p:sldId id="293" r:id="rId15"/>
    <p:sldId id="297" r:id="rId16"/>
    <p:sldId id="289" r:id="rId17"/>
    <p:sldId id="314" r:id="rId18"/>
    <p:sldId id="315" r:id="rId19"/>
    <p:sldId id="295" r:id="rId20"/>
    <p:sldId id="294" r:id="rId21"/>
    <p:sldId id="262" r:id="rId22"/>
    <p:sldId id="263" r:id="rId23"/>
    <p:sldId id="282" r:id="rId24"/>
    <p:sldId id="269" r:id="rId25"/>
    <p:sldId id="31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CCC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969C71C-2CBB-4935-AA8A-B0FF43AD144B}" type="datetimeFigureOut">
              <a:rPr lang="en-ZA" smtClean="0"/>
              <a:t>2013/04/26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2A274B6-3434-43B8-9056-63A2AF24BA70}" type="slidenum">
              <a:rPr lang="en-ZA" smtClean="0"/>
              <a:t>‹#›</a:t>
            </a:fld>
            <a:endParaRPr lang="en-Z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760" y="1916832"/>
            <a:ext cx="5538864" cy="3312368"/>
          </a:xfrm>
          <a:solidFill>
            <a:srgbClr val="C00000"/>
          </a:solidFill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 algn="ctr"/>
            <a:r>
              <a:rPr lang="en-ZA" sz="4000" dirty="0" smtClean="0">
                <a:latin typeface="+mn-lt"/>
              </a:rPr>
              <a:t>St Francis </a:t>
            </a:r>
            <a:br>
              <a:rPr lang="en-ZA" sz="4000" dirty="0" smtClean="0">
                <a:latin typeface="+mn-lt"/>
              </a:rPr>
            </a:br>
            <a:r>
              <a:rPr lang="en-ZA" sz="4000" dirty="0" smtClean="0">
                <a:latin typeface="+mn-lt"/>
              </a:rPr>
              <a:t>Business Chamber</a:t>
            </a:r>
            <a:r>
              <a:rPr lang="en-ZA" sz="4400" dirty="0" smtClean="0">
                <a:latin typeface="+mn-lt"/>
              </a:rPr>
              <a:t/>
            </a:r>
            <a:br>
              <a:rPr lang="en-ZA" sz="4400" dirty="0" smtClean="0">
                <a:latin typeface="+mn-lt"/>
              </a:rPr>
            </a:br>
            <a:r>
              <a:rPr lang="en-ZA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Vision 2030</a:t>
            </a:r>
            <a:r>
              <a:rPr lang="en-ZA" sz="4400" dirty="0" smtClean="0">
                <a:latin typeface="+mn-lt"/>
              </a:rPr>
              <a:t/>
            </a:r>
            <a:br>
              <a:rPr lang="en-ZA" sz="4400" dirty="0" smtClean="0">
                <a:latin typeface="+mn-lt"/>
              </a:rPr>
            </a:br>
            <a:r>
              <a:rPr lang="en-ZA" sz="4400" dirty="0">
                <a:latin typeface="+mn-lt"/>
              </a:rPr>
              <a:t/>
            </a:r>
            <a:br>
              <a:rPr lang="en-ZA" sz="4400" dirty="0">
                <a:latin typeface="+mn-lt"/>
              </a:rPr>
            </a:br>
            <a:endParaRPr lang="en-ZA" sz="2800" dirty="0">
              <a:latin typeface="+mn-lt"/>
            </a:endParaRPr>
          </a:p>
        </p:txBody>
      </p:sp>
      <p:pic>
        <p:nvPicPr>
          <p:cNvPr id="5" name="Picture 2" descr="https://encrypted-tbn1.gstatic.com/images?q=tbn:ANd9GcTI6cbgfH-YE5CPlmwD3QRMrNWmomVzoYr-49KAgYU7gGv0wiG0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916832"/>
            <a:ext cx="3888432" cy="331236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20688"/>
            <a:ext cx="7772400" cy="1091207"/>
          </a:xfrm>
        </p:spPr>
        <p:txBody>
          <a:bodyPr>
            <a:noAutofit/>
          </a:bodyPr>
          <a:lstStyle/>
          <a:p>
            <a:r>
              <a:rPr lang="en-ZA" sz="4800" b="1" dirty="0" smtClean="0">
                <a:solidFill>
                  <a:srgbClr val="66FFFF"/>
                </a:solidFill>
                <a:latin typeface="Bell MT" pitchFamily="18" charset="0"/>
              </a:rPr>
              <a:t>Agenda - St Francis 2030</a:t>
            </a:r>
            <a:endParaRPr lang="en-ZA" sz="4800" b="1" dirty="0">
              <a:solidFill>
                <a:srgbClr val="66FFFF"/>
              </a:solidFill>
              <a:latin typeface="Bell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060848"/>
            <a:ext cx="3851920" cy="2808312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latin typeface="Bell MT" pitchFamily="18" charset="0"/>
              </a:rPr>
              <a:t>A </a:t>
            </a:r>
            <a:r>
              <a:rPr lang="en-ZA" sz="2800" b="1" dirty="0">
                <a:solidFill>
                  <a:srgbClr val="FFFF00"/>
                </a:solidFill>
                <a:latin typeface="Bell MT" pitchFamily="18" charset="0"/>
              </a:rPr>
              <a:t>World Class Start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latin typeface="Bell MT" pitchFamily="18" charset="0"/>
              </a:rPr>
              <a:t>Chamber Vision  Chamber Objectives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latin typeface="Bell MT" pitchFamily="18" charset="0"/>
              </a:rPr>
              <a:t>Projects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latin typeface="Bell MT" pitchFamily="18" charset="0"/>
              </a:rPr>
              <a:t>Q &amp; A</a:t>
            </a:r>
            <a:endParaRPr lang="en-ZA" sz="2800" b="1" dirty="0">
              <a:solidFill>
                <a:srgbClr val="FFFF00"/>
              </a:solidFill>
              <a:latin typeface="Bell MT" pitchFamily="18" charset="0"/>
            </a:endParaRPr>
          </a:p>
        </p:txBody>
      </p:sp>
      <p:pic>
        <p:nvPicPr>
          <p:cNvPr id="5122" name="Picture 2" descr="https://encrypted-tbn1.gstatic.com/images?q=tbn:ANd9GcTI6cbgfH-YE5CPlmwD3QRMrNWmomVzoYr-49KAgYU7gGv0wiG0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916832"/>
            <a:ext cx="388843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4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890" y="116632"/>
            <a:ext cx="8229600" cy="667163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ZA" sz="4000" b="1" dirty="0" smtClean="0">
                <a:ln w="50800"/>
                <a:solidFill>
                  <a:srgbClr val="66FFFF"/>
                </a:solidFill>
                <a:effectLst/>
              </a:rPr>
              <a:t>St Francis - A World Class Start</a:t>
            </a:r>
            <a:endParaRPr lang="en-ZA" sz="4000" b="1" dirty="0">
              <a:ln w="50800"/>
              <a:solidFill>
                <a:srgbClr val="66FFFF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777681"/>
            <a:ext cx="8229600" cy="5832648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indent="0">
              <a:buNone/>
            </a:pPr>
            <a:r>
              <a:rPr lang="en-ZA" b="1" dirty="0" smtClean="0">
                <a:ln w="50800"/>
                <a:solidFill>
                  <a:srgbClr val="FFFF00"/>
                </a:solidFill>
              </a:rPr>
              <a:t>Inception 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1954 – St Francis Bay conceived By Leighton Hulett &amp; Friends</a:t>
            </a:r>
          </a:p>
          <a:p>
            <a:pPr marL="0" indent="0">
              <a:buNone/>
            </a:pPr>
            <a:r>
              <a:rPr lang="en-ZA" b="1" dirty="0" smtClean="0">
                <a:ln w="50800"/>
                <a:solidFill>
                  <a:srgbClr val="FFFF00"/>
                </a:solidFill>
              </a:rPr>
              <a:t>Vision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Use &amp; enhanced the beautiful and natural elements 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Create an enclave that delivers a premium life-style 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Implement quality based aesthetics 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Minimises the impact on the environment</a:t>
            </a:r>
          </a:p>
          <a:p>
            <a:pPr marL="0" indent="0">
              <a:buNone/>
            </a:pPr>
            <a:r>
              <a:rPr lang="en-ZA" b="1" dirty="0" smtClean="0">
                <a:ln w="50800"/>
                <a:solidFill>
                  <a:srgbClr val="FFFF00"/>
                </a:solidFill>
              </a:rPr>
              <a:t>Positioning</a:t>
            </a:r>
          </a:p>
          <a:p>
            <a:pPr>
              <a:buFont typeface="Wingdings" pitchFamily="2" charset="2"/>
              <a:buChar char="Ø"/>
            </a:pPr>
            <a:r>
              <a:rPr lang="en-ZA" b="1" dirty="0" smtClean="0">
                <a:ln w="50800"/>
                <a:solidFill>
                  <a:schemeClr val="tx1"/>
                </a:solidFill>
              </a:rPr>
              <a:t>Preeminent Holiday &amp; retirement village for business leaders</a:t>
            </a:r>
          </a:p>
          <a:p>
            <a:pPr>
              <a:buFont typeface="Wingdings" pitchFamily="2" charset="2"/>
              <a:buChar char="Ø"/>
            </a:pPr>
            <a:r>
              <a:rPr lang="en-ZA" b="1" dirty="0">
                <a:ln w="50800"/>
                <a:solidFill>
                  <a:schemeClr val="tx1"/>
                </a:solidFill>
              </a:rPr>
              <a:t>B</a:t>
            </a:r>
            <a:r>
              <a:rPr lang="en-ZA" b="1" dirty="0" smtClean="0">
                <a:ln w="50800"/>
                <a:solidFill>
                  <a:schemeClr val="tx1"/>
                </a:solidFill>
              </a:rPr>
              <a:t>oth in South Africa and Internationally</a:t>
            </a:r>
          </a:p>
          <a:p>
            <a:pPr marL="0" indent="0">
              <a:buNone/>
            </a:pPr>
            <a:r>
              <a:rPr lang="en-ZA" sz="1800" b="1" dirty="0">
                <a:ln w="50800"/>
                <a:solidFill>
                  <a:schemeClr val="tx1"/>
                </a:solidFill>
              </a:rPr>
              <a:t>	</a:t>
            </a:r>
            <a:r>
              <a:rPr lang="en-ZA" sz="1800" b="1" dirty="0" smtClean="0">
                <a:ln w="50800"/>
                <a:solidFill>
                  <a:schemeClr val="tx1"/>
                </a:solidFill>
              </a:rPr>
              <a:t>	 </a:t>
            </a:r>
          </a:p>
          <a:p>
            <a:pPr marL="457200" indent="-457200">
              <a:buFont typeface="Wingdings" pitchFamily="2" charset="2"/>
              <a:buChar char="Ø"/>
            </a:pPr>
            <a:endParaRPr lang="en-ZA" sz="1400" b="1" dirty="0">
              <a:ln w="50800"/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301208"/>
            <a:ext cx="8496944" cy="1323439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ZA" sz="2400" b="1" dirty="0">
                <a:ln w="50800"/>
                <a:solidFill>
                  <a:srgbClr val="66FFFF"/>
                </a:solidFill>
              </a:rPr>
              <a:t>Resent History </a:t>
            </a:r>
          </a:p>
          <a:p>
            <a:pPr>
              <a:buFont typeface="Wingdings" pitchFamily="2" charset="2"/>
              <a:buChar char="Ø"/>
            </a:pPr>
            <a:r>
              <a:rPr lang="en-ZA" sz="2000" b="1" dirty="0" smtClean="0">
                <a:ln w="50800"/>
                <a:solidFill>
                  <a:srgbClr val="FFFF00"/>
                </a:solidFill>
              </a:rPr>
              <a:t> Minimal </a:t>
            </a:r>
            <a:r>
              <a:rPr lang="en-ZA" sz="2000" b="1" dirty="0">
                <a:ln w="50800"/>
                <a:solidFill>
                  <a:srgbClr val="FFFF00"/>
                </a:solidFill>
              </a:rPr>
              <a:t>investment in infrastructure &amp; slow degradation of the town*</a:t>
            </a:r>
          </a:p>
          <a:p>
            <a:pPr marL="1389888" lvl="4"/>
            <a:r>
              <a:rPr lang="en-ZA" b="1" dirty="0">
                <a:ln w="50800"/>
              </a:rPr>
              <a:t>* As A Result of a lack of upkeep</a:t>
            </a:r>
            <a:endParaRPr lang="en-ZA" dirty="0"/>
          </a:p>
          <a:p>
            <a:pPr marL="1389888" lvl="4" indent="0">
              <a:buNone/>
            </a:pPr>
            <a:r>
              <a:rPr lang="en-ZA" b="1" dirty="0" smtClean="0">
                <a:ln w="50800"/>
              </a:rPr>
              <a:t>* Relative </a:t>
            </a:r>
            <a:r>
              <a:rPr lang="en-ZA" b="1" dirty="0">
                <a:ln w="50800"/>
              </a:rPr>
              <a:t>to Newer </a:t>
            </a:r>
            <a:r>
              <a:rPr lang="en-ZA" b="1" dirty="0" smtClean="0">
                <a:ln w="50800"/>
              </a:rPr>
              <a:t>Developments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6621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543800" cy="9144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ZA" b="1" dirty="0" smtClean="0">
                <a:ln w="50800"/>
                <a:solidFill>
                  <a:srgbClr val="66FFFF"/>
                </a:solidFill>
                <a:effectLst/>
              </a:rPr>
              <a:t>The Competition</a:t>
            </a:r>
            <a:endParaRPr lang="en-ZA" b="1" dirty="0">
              <a:ln w="50800"/>
              <a:solidFill>
                <a:srgbClr val="66FFFF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65" y="1340768"/>
            <a:ext cx="8352928" cy="331236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ZA" sz="2600" b="1" dirty="0" smtClean="0">
                <a:solidFill>
                  <a:srgbClr val="FFFF00"/>
                </a:solidFill>
              </a:rPr>
              <a:t>Towns</a:t>
            </a: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Knysna, Plett, Franschhoek, Dullstroom, Sabie, Umhlunga.</a:t>
            </a:r>
          </a:p>
          <a:p>
            <a:pPr>
              <a:buFont typeface="Wingdings" pitchFamily="2" charset="2"/>
              <a:buChar char="Ø"/>
            </a:pPr>
            <a:r>
              <a:rPr lang="en-ZA" sz="2600" b="1" dirty="0" smtClean="0">
                <a:solidFill>
                  <a:srgbClr val="FFFF00"/>
                </a:solidFill>
              </a:rPr>
              <a:t>Life Style Interests</a:t>
            </a: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Conservation/ Game , Fishing &amp; Dams, Mountains, Golf, Wine.</a:t>
            </a:r>
          </a:p>
          <a:p>
            <a:pPr>
              <a:buFont typeface="Wingdings" pitchFamily="2" charset="2"/>
              <a:buChar char="Ø"/>
            </a:pPr>
            <a:r>
              <a:rPr lang="en-ZA" sz="2600" b="1" dirty="0" smtClean="0">
                <a:solidFill>
                  <a:srgbClr val="FFFF00"/>
                </a:solidFill>
              </a:rPr>
              <a:t>Developments</a:t>
            </a: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Plettenberg Bay,  Zimbali, Thesens Island, Fancourt, etc.</a:t>
            </a:r>
            <a:endParaRPr lang="en-Z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842" y="4527830"/>
            <a:ext cx="8784975" cy="1938992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Investors </a:t>
            </a:r>
            <a:r>
              <a:rPr lang="en-Z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now have many choices</a:t>
            </a:r>
            <a:r>
              <a:rPr lang="en-Z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!</a:t>
            </a:r>
          </a:p>
          <a:p>
            <a:r>
              <a:rPr lang="en-ZA" sz="24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The Challenge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chemeClr val="tx1"/>
                </a:solidFill>
                <a:latin typeface="Bell MT" pitchFamily="18" charset="0"/>
              </a:rPr>
              <a:t>Develop strategies &amp; plans that enhance our location offering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chemeClr val="tx1"/>
                </a:solidFill>
                <a:latin typeface="Bell MT" pitchFamily="18" charset="0"/>
              </a:rPr>
              <a:t>Open up opportunities, attract investors &amp; tourists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chemeClr val="tx1"/>
                </a:solidFill>
                <a:latin typeface="Bell MT" pitchFamily="18" charset="0"/>
              </a:rPr>
              <a:t>Create Partnerships for success</a:t>
            </a:r>
            <a:endParaRPr lang="en-ZA" sz="2400" b="1" dirty="0">
              <a:solidFill>
                <a:schemeClr val="tx1"/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66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St Francis </a:t>
            </a:r>
            <a:br>
              <a:rPr lang="en-ZA" sz="32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2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Working Together!</a:t>
            </a:r>
            <a:endParaRPr lang="en-ZA" sz="32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2700"/>
            <a:ext cx="5328592" cy="5751805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encrypted-tbn0.gstatic.com/images?q=tbn:ANd9GcQwfr5M1UFWTXODh8uCGhz0BQpVV6D7KihHl9Bl6FeKO62e8Ya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87549"/>
            <a:ext cx="5328592" cy="5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435280" cy="822968"/>
          </a:xfrm>
        </p:spPr>
        <p:txBody>
          <a:bodyPr>
            <a:normAutofit fontScale="90000"/>
          </a:bodyPr>
          <a:lstStyle/>
          <a:p>
            <a:r>
              <a:rPr lang="en-ZA" sz="3600" b="1" i="1" dirty="0" smtClean="0"/>
              <a:t/>
            </a:r>
            <a:br>
              <a:rPr lang="en-ZA" sz="3600" b="1" i="1" dirty="0" smtClean="0"/>
            </a:br>
            <a:r>
              <a:rPr lang="en-ZA" sz="3600" b="1" i="1" dirty="0"/>
              <a:t/>
            </a:r>
            <a:br>
              <a:rPr lang="en-ZA" sz="3600" b="1" i="1" dirty="0"/>
            </a:br>
            <a:r>
              <a:rPr lang="en-ZA" sz="4400" b="1" dirty="0" smtClean="0">
                <a:solidFill>
                  <a:srgbClr val="66FFFF"/>
                </a:solidFill>
                <a:effectLst/>
                <a:latin typeface="+mn-lt"/>
              </a:rPr>
              <a:t>St </a:t>
            </a:r>
            <a:r>
              <a:rPr lang="en-ZA" sz="4400" b="1" dirty="0">
                <a:solidFill>
                  <a:srgbClr val="66FFFF"/>
                </a:solidFill>
                <a:effectLst/>
                <a:latin typeface="+mn-lt"/>
              </a:rPr>
              <a:t>Francis Business </a:t>
            </a:r>
            <a:r>
              <a:rPr lang="en-ZA" sz="4400" b="1" dirty="0" smtClean="0">
                <a:solidFill>
                  <a:srgbClr val="66FFFF"/>
                </a:solidFill>
                <a:effectLst/>
                <a:latin typeface="+mn-lt"/>
              </a:rPr>
              <a:t>Chamber </a:t>
            </a:r>
            <a:br>
              <a:rPr lang="en-ZA" sz="4400" b="1" dirty="0" smtClean="0">
                <a:solidFill>
                  <a:srgbClr val="66FFFF"/>
                </a:solidFill>
                <a:effectLst/>
                <a:latin typeface="+mn-lt"/>
              </a:rPr>
            </a:br>
            <a:r>
              <a:rPr lang="en-ZA" sz="4400" b="1" dirty="0">
                <a:solidFill>
                  <a:srgbClr val="66FFFF"/>
                </a:solidFill>
                <a:effectLst/>
                <a:latin typeface="+mn-lt"/>
              </a:rPr>
              <a:t/>
            </a:r>
            <a:br>
              <a:rPr lang="en-ZA" sz="4400" b="1" dirty="0">
                <a:solidFill>
                  <a:srgbClr val="66FFFF"/>
                </a:solidFill>
                <a:effectLst/>
                <a:latin typeface="+mn-lt"/>
              </a:rPr>
            </a:br>
            <a:r>
              <a:rPr lang="en-ZA" sz="4400" b="1" dirty="0" smtClean="0">
                <a:solidFill>
                  <a:srgbClr val="66FFFF"/>
                </a:solidFill>
                <a:effectLst/>
                <a:latin typeface="+mn-lt"/>
              </a:rPr>
              <a:t/>
            </a:r>
            <a:br>
              <a:rPr lang="en-ZA" sz="4400" b="1" dirty="0" smtClean="0">
                <a:solidFill>
                  <a:srgbClr val="66FFFF"/>
                </a:solidFill>
                <a:effectLst/>
                <a:latin typeface="+mn-lt"/>
              </a:rPr>
            </a:br>
            <a:r>
              <a:rPr lang="en-ZA" sz="4400" b="1" dirty="0">
                <a:solidFill>
                  <a:srgbClr val="66FFFF"/>
                </a:solidFill>
                <a:effectLst/>
              </a:rPr>
              <a:t/>
            </a:r>
            <a:br>
              <a:rPr lang="en-ZA" sz="4400" b="1" dirty="0">
                <a:solidFill>
                  <a:srgbClr val="66FFFF"/>
                </a:solidFill>
                <a:effectLst/>
              </a:rPr>
            </a:br>
            <a:r>
              <a:rPr lang="en-ZA" sz="4400" b="1" dirty="0" smtClean="0">
                <a:solidFill>
                  <a:srgbClr val="66FFFF"/>
                </a:solidFill>
                <a:effectLst/>
              </a:rPr>
              <a:t/>
            </a:r>
            <a:br>
              <a:rPr lang="en-ZA" sz="4400" b="1" dirty="0" smtClean="0">
                <a:solidFill>
                  <a:srgbClr val="66FFFF"/>
                </a:solidFill>
                <a:effectLst/>
              </a:rPr>
            </a:br>
            <a:r>
              <a:rPr lang="en-ZA" sz="4400" b="1" dirty="0">
                <a:solidFill>
                  <a:srgbClr val="66FFFF"/>
                </a:solidFill>
                <a:effectLst/>
              </a:rPr>
              <a:t/>
            </a:r>
            <a:br>
              <a:rPr lang="en-ZA" sz="4400" b="1" dirty="0">
                <a:solidFill>
                  <a:srgbClr val="66FFFF"/>
                </a:solidFill>
                <a:effectLst/>
              </a:rPr>
            </a:br>
            <a:r>
              <a:rPr lang="en-ZA" sz="3600" b="1" i="1" dirty="0">
                <a:solidFill>
                  <a:srgbClr val="66FFFF"/>
                </a:solidFill>
              </a:rPr>
              <a:t/>
            </a:r>
            <a:br>
              <a:rPr lang="en-ZA" sz="3600" b="1" i="1" dirty="0">
                <a:solidFill>
                  <a:srgbClr val="66FFFF"/>
                </a:solidFill>
              </a:rPr>
            </a:br>
            <a:r>
              <a:rPr lang="en-ZA" sz="4400" dirty="0">
                <a:solidFill>
                  <a:srgbClr val="66FFFF"/>
                </a:solidFill>
              </a:rPr>
              <a:t> </a:t>
            </a:r>
            <a:br>
              <a:rPr lang="en-ZA" sz="4400" dirty="0">
                <a:solidFill>
                  <a:srgbClr val="66FFFF"/>
                </a:solidFill>
              </a:rPr>
            </a:br>
            <a:r>
              <a:rPr lang="en-ZA" sz="4400" dirty="0" smtClean="0">
                <a:solidFill>
                  <a:srgbClr val="66FFFF"/>
                </a:solidFill>
              </a:rPr>
              <a:t>Chamber Mission</a:t>
            </a:r>
            <a:endParaRPr lang="en-ZA" dirty="0">
              <a:solidFill>
                <a:srgbClr val="66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3758" y="1556792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b="1" dirty="0" smtClean="0"/>
              <a:t>“</a:t>
            </a:r>
            <a:r>
              <a:rPr lang="en-ZA" sz="3200" b="1" dirty="0" smtClean="0"/>
              <a:t>To </a:t>
            </a:r>
            <a:r>
              <a:rPr lang="en-ZA" sz="3200" b="1" dirty="0"/>
              <a:t>effectively promote &amp; protect the interests of </a:t>
            </a:r>
            <a:r>
              <a:rPr lang="en-ZA" sz="3200" b="1" dirty="0" smtClean="0"/>
              <a:t>business”</a:t>
            </a:r>
            <a:endParaRPr lang="en-Z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3284984"/>
            <a:ext cx="8640960" cy="954107"/>
          </a:xfrm>
          <a:prstGeom prst="rect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chemeClr val="tx1"/>
                </a:solidFill>
              </a:rPr>
              <a:t>St Francis is good for Business</a:t>
            </a:r>
          </a:p>
          <a:p>
            <a:r>
              <a:rPr lang="en-ZA" sz="2800" b="1" dirty="0" smtClean="0">
                <a:solidFill>
                  <a:schemeClr val="tx1"/>
                </a:solidFill>
              </a:rPr>
              <a:t>                              &amp; Business is good for St Francis</a:t>
            </a:r>
            <a:endParaRPr lang="en-ZA" sz="2800" b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https://encrypted-tbn3.gstatic.com/images?q=tbn:ANd9GcShFDOIJitswjcU3lMqJQWsoPVHM5WAYm6a9Fcm-5W0RP0RBby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82" y="4396353"/>
            <a:ext cx="2533824" cy="228437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encrypted-tbn3.gstatic.com/images?q=tbn:ANd9GcTVcOsHEoRY9ftOGIQoSk_34XZR197FBuKUe_DQ5Yag8M5p_X7-H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41" y="5242449"/>
            <a:ext cx="2904599" cy="143827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encrypted-tbn0.gstatic.com/images?q=tbn:ANd9GcT617pztOoxp3Jz7y1XIi4Q2E8X_JJ4mOIaFwefN8-VAl0FMX2j5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036" y="5242449"/>
            <a:ext cx="3046858" cy="143827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71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66FFFF"/>
                </a:solidFill>
              </a:rPr>
              <a:t>Chamber Objectives</a:t>
            </a:r>
            <a:r>
              <a:rPr lang="en-ZA" b="1" i="1" dirty="0">
                <a:solidFill>
                  <a:srgbClr val="66FFFF"/>
                </a:solidFill>
              </a:rPr>
              <a:t/>
            </a:r>
            <a:br>
              <a:rPr lang="en-ZA" b="1" i="1" dirty="0">
                <a:solidFill>
                  <a:srgbClr val="66FFFF"/>
                </a:solidFill>
              </a:rPr>
            </a:br>
            <a:endParaRPr lang="en-ZA" b="1" dirty="0">
              <a:solidFill>
                <a:srgbClr val="66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48" y="980728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Ensure </a:t>
            </a: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that the interests of business is heard where it matters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Formulate </a:t>
            </a: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policy &amp; consolidate the viewpoint </a:t>
            </a: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of business on key issues that affect it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Influence constructively the environment in which business operates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Help business to adapt to realities that cannot be changed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Assist members </a:t>
            </a:r>
            <a:r>
              <a:rPr lang="en-Z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to network &amp; grow </a:t>
            </a: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their </a:t>
            </a:r>
            <a:r>
              <a:rPr lang="en-Z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business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Fulfil </a:t>
            </a: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a leading role in </a:t>
            </a: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the community in which we operate &amp; live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Promote private </a:t>
            </a: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enterprise </a:t>
            </a:r>
            <a:r>
              <a:rPr lang="en-Z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systems &amp; </a:t>
            </a:r>
            <a:r>
              <a:rPr lang="en-Z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market-orientated approach </a:t>
            </a:r>
          </a:p>
        </p:txBody>
      </p:sp>
      <p:sp>
        <p:nvSpPr>
          <p:cNvPr id="5" name="Rectangle 4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40677" y="188640"/>
            <a:ext cx="542136" cy="36933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txBody>
          <a:bodyPr wrap="none" rtlCol="0">
            <a:spAutoFit/>
          </a:bodyPr>
          <a:lstStyle/>
          <a:p>
            <a:r>
              <a:rPr lang="en-ZA" dirty="0" smtClean="0"/>
              <a:t>1/2</a:t>
            </a:r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-72" y="615940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</p:spTree>
    <p:extLst>
      <p:ext uri="{BB962C8B-B14F-4D97-AF65-F5344CB8AC3E}">
        <p14:creationId xmlns:p14="http://schemas.microsoft.com/office/powerpoint/2010/main" val="314571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66FFFF"/>
                </a:solidFill>
                <a:effectLst/>
              </a:rPr>
              <a:t>Chamber Objectives</a:t>
            </a:r>
            <a:r>
              <a:rPr lang="en-ZA" b="1" i="1" dirty="0">
                <a:solidFill>
                  <a:srgbClr val="66FFFF"/>
                </a:solidFill>
                <a:effectLst/>
              </a:rPr>
              <a:t/>
            </a:r>
            <a:br>
              <a:rPr lang="en-ZA" b="1" i="1" dirty="0">
                <a:solidFill>
                  <a:srgbClr val="66FFFF"/>
                </a:solidFill>
                <a:effectLst/>
              </a:rPr>
            </a:br>
            <a:endParaRPr lang="en-ZA" b="1" dirty="0">
              <a:solidFill>
                <a:srgbClr val="66FFFF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052736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rgbClr val="FFFF00"/>
                </a:solidFill>
                <a:latin typeface="Bell MT" pitchFamily="18" charset="0"/>
              </a:rPr>
              <a:t>Promote </a:t>
            </a:r>
            <a:r>
              <a:rPr lang="en-ZA" sz="2400" b="1" dirty="0">
                <a:solidFill>
                  <a:srgbClr val="FFFF00"/>
                </a:solidFill>
                <a:latin typeface="Bell MT" pitchFamily="18" charset="0"/>
              </a:rPr>
              <a:t>equal opportunities </a:t>
            </a:r>
            <a:r>
              <a:rPr lang="en-ZA" sz="2400" b="1" dirty="0" smtClean="0">
                <a:solidFill>
                  <a:srgbClr val="FFFF00"/>
                </a:solidFill>
                <a:latin typeface="Bell MT" pitchFamily="18" charset="0"/>
              </a:rPr>
              <a:t> </a:t>
            </a:r>
            <a:r>
              <a:rPr lang="en-ZA" sz="2400" b="1" dirty="0">
                <a:solidFill>
                  <a:srgbClr val="FFFF00"/>
                </a:solidFill>
                <a:latin typeface="Bell MT" pitchFamily="18" charset="0"/>
              </a:rPr>
              <a:t>regardless of race, gender or religion</a:t>
            </a:r>
            <a:endParaRPr lang="en-ZA" sz="2400" dirty="0">
              <a:solidFill>
                <a:srgbClr val="FFFF00"/>
              </a:solidFill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latin typeface="Bell MT" pitchFamily="18" charset="0"/>
              </a:rPr>
              <a:t>Work with </a:t>
            </a:r>
            <a:r>
              <a:rPr lang="en-ZA" sz="2400" b="1" dirty="0" smtClean="0">
                <a:latin typeface="Bell MT" pitchFamily="18" charset="0"/>
              </a:rPr>
              <a:t>local, regional </a:t>
            </a:r>
            <a:r>
              <a:rPr lang="en-ZA" sz="2400" b="1" dirty="0">
                <a:latin typeface="Bell MT" pitchFamily="18" charset="0"/>
              </a:rPr>
              <a:t>and central government to develop public private partnerships for the benefit of all</a:t>
            </a:r>
            <a:endParaRPr lang="en-ZA" sz="2400" dirty="0"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solidFill>
                  <a:srgbClr val="FFFF00"/>
                </a:solidFill>
                <a:latin typeface="Bell MT" pitchFamily="18" charset="0"/>
              </a:rPr>
              <a:t>Provide mentoring programs for the previously disenfranchised </a:t>
            </a:r>
            <a:r>
              <a:rPr lang="en-ZA" sz="2400" b="1" dirty="0" smtClean="0">
                <a:solidFill>
                  <a:srgbClr val="FFFF00"/>
                </a:solidFill>
                <a:latin typeface="Bell MT" pitchFamily="18" charset="0"/>
              </a:rPr>
              <a:t> </a:t>
            </a:r>
            <a:r>
              <a:rPr lang="en-ZA" sz="2400" b="1" dirty="0">
                <a:solidFill>
                  <a:srgbClr val="FFFF00"/>
                </a:solidFill>
                <a:latin typeface="Bell MT" pitchFamily="18" charset="0"/>
              </a:rPr>
              <a:t>to encourage economic development</a:t>
            </a:r>
            <a:endParaRPr lang="en-ZA" sz="2400" dirty="0">
              <a:solidFill>
                <a:srgbClr val="FFFF00"/>
              </a:solidFill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latin typeface="Bell MT" pitchFamily="18" charset="0"/>
              </a:rPr>
              <a:t>Ensure adequate protection of the interests of </a:t>
            </a:r>
            <a:r>
              <a:rPr lang="en-ZA" sz="2400" b="1" dirty="0" smtClean="0">
                <a:latin typeface="Bell MT" pitchFamily="18" charset="0"/>
              </a:rPr>
              <a:t>business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rgbClr val="FFFF00"/>
                </a:solidFill>
                <a:latin typeface="Bell MT" pitchFamily="18" charset="0"/>
              </a:rPr>
              <a:t>Ensure </a:t>
            </a:r>
            <a:r>
              <a:rPr lang="en-ZA" sz="2400" b="1" dirty="0">
                <a:solidFill>
                  <a:srgbClr val="FFFF00"/>
                </a:solidFill>
                <a:latin typeface="Bell MT" pitchFamily="18" charset="0"/>
              </a:rPr>
              <a:t>that the highest standard of business principles, practices and ethics apply </a:t>
            </a:r>
            <a:endParaRPr lang="en-ZA" sz="2400" dirty="0">
              <a:solidFill>
                <a:srgbClr val="FFFF00"/>
              </a:solidFill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>
                <a:latin typeface="Bell MT" pitchFamily="18" charset="0"/>
              </a:rPr>
              <a:t>The St Francis Business Chamber </a:t>
            </a:r>
            <a:r>
              <a:rPr lang="en-ZA" sz="2400" b="1" dirty="0" smtClean="0">
                <a:latin typeface="Bell MT" pitchFamily="18" charset="0"/>
              </a:rPr>
              <a:t>will </a:t>
            </a:r>
            <a:r>
              <a:rPr lang="en-ZA" sz="2400" b="1" dirty="0">
                <a:latin typeface="Bell MT" pitchFamily="18" charset="0"/>
              </a:rPr>
              <a:t>remain apolitical</a:t>
            </a:r>
            <a:r>
              <a:rPr lang="en-ZA" sz="2000" b="1" dirty="0" smtClean="0">
                <a:latin typeface="Bell MT" pitchFamily="18" charset="0"/>
              </a:rPr>
              <a:t>.</a:t>
            </a:r>
            <a:endParaRPr lang="en-ZA" sz="2000" dirty="0">
              <a:latin typeface="Bell MT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5240734"/>
            <a:ext cx="8761185" cy="680507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ZA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“Be the voice of business”</a:t>
            </a:r>
            <a:endParaRPr lang="en-ZA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8561" y="188640"/>
            <a:ext cx="542136" cy="36933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txBody>
          <a:bodyPr wrap="none" rtlCol="0">
            <a:spAutoFit/>
          </a:bodyPr>
          <a:lstStyle/>
          <a:p>
            <a:r>
              <a:rPr lang="en-ZA" dirty="0" smtClean="0"/>
              <a:t>2/2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967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39" y="331390"/>
            <a:ext cx="8229600" cy="785242"/>
          </a:xfrm>
        </p:spPr>
        <p:txBody>
          <a:bodyPr>
            <a:normAutofit/>
          </a:bodyPr>
          <a:lstStyle/>
          <a:p>
            <a:r>
              <a:rPr lang="en-ZA" sz="4000" b="1" dirty="0" smtClean="0">
                <a:solidFill>
                  <a:srgbClr val="66FFFF"/>
                </a:solidFill>
              </a:rPr>
              <a:t>Thyspunt</a:t>
            </a:r>
            <a:endParaRPr lang="en-ZA" sz="4000" b="1" dirty="0">
              <a:solidFill>
                <a:srgbClr val="66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580" y="1145304"/>
            <a:ext cx="83198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can try and Ignore It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Z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 Fighting Nuclear</a:t>
            </a:r>
            <a:endParaRPr lang="en-ZA" sz="32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580" y="3938285"/>
            <a:ext cx="8326318" cy="2554545"/>
          </a:xfrm>
          <a:prstGeom prst="rect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ZA" sz="32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Nuclear may never happen </a:t>
            </a:r>
          </a:p>
          <a:p>
            <a:r>
              <a:rPr lang="en-ZA" sz="32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2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but we must be prepared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Z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Successful Businesses are proactive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Z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Embrace nuclear as has business in Jeffreys &amp; Humansdorp</a:t>
            </a:r>
            <a:endParaRPr lang="en-ZA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n-Z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 </a:t>
            </a:r>
            <a:r>
              <a:rPr lang="en-Z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mitigate the </a:t>
            </a:r>
            <a:r>
              <a:rPr lang="en-Z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on our villages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Z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Z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ake </a:t>
            </a:r>
            <a:r>
              <a:rPr lang="en-Z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 of the opportunities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6980" y="2060848"/>
            <a:ext cx="832631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- When &amp; if its </a:t>
            </a: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we will still have</a:t>
            </a:r>
          </a:p>
          <a:p>
            <a:pPr marL="1371600" lvl="2" indent="-457200">
              <a:buFont typeface="Wingdings" pitchFamily="2" charset="2"/>
              <a:buChar char="q"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Concerns about the environment</a:t>
            </a:r>
          </a:p>
          <a:p>
            <a:pPr marL="1371600" lvl="2" indent="-457200">
              <a:buFont typeface="Wingdings" pitchFamily="2" charset="2"/>
              <a:buChar char="q"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on the area </a:t>
            </a:r>
          </a:p>
          <a:p>
            <a:pPr algn="ctr"/>
            <a:r>
              <a:rPr lang="en-Z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with no </a:t>
            </a:r>
            <a:r>
              <a:rPr lang="en-Z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benefits!</a:t>
            </a:r>
            <a:endParaRPr lang="en-ZA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43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ZA" dirty="0">
                <a:ln w="50800"/>
                <a:solidFill>
                  <a:srgbClr val="66FFFF"/>
                </a:solidFill>
              </a:rPr>
              <a:t>The Way Forward</a:t>
            </a:r>
            <a:endParaRPr lang="en-ZA" dirty="0"/>
          </a:p>
        </p:txBody>
      </p:sp>
      <p:grpSp>
        <p:nvGrpSpPr>
          <p:cNvPr id="14" name="Group 13"/>
          <p:cNvGrpSpPr/>
          <p:nvPr/>
        </p:nvGrpSpPr>
        <p:grpSpPr>
          <a:xfrm>
            <a:off x="364098" y="2996952"/>
            <a:ext cx="8486614" cy="1384997"/>
            <a:chOff x="341450" y="3194915"/>
            <a:chExt cx="8486614" cy="1384997"/>
          </a:xfrm>
        </p:grpSpPr>
        <p:sp>
          <p:nvSpPr>
            <p:cNvPr id="5" name="Rectangle 4"/>
            <p:cNvSpPr/>
            <p:nvPr/>
          </p:nvSpPr>
          <p:spPr>
            <a:xfrm>
              <a:off x="2051720" y="3194917"/>
              <a:ext cx="6776344" cy="13849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en-ZA" sz="2800" b="1" dirty="0">
                  <a:solidFill>
                    <a:schemeClr val="bg1"/>
                  </a:solidFill>
                </a:rPr>
                <a:t>We earn credibility by putting our money where our mouths are.</a:t>
              </a:r>
            </a:p>
            <a:p>
              <a:pPr marL="914400" lvl="1" indent="-457200">
                <a:buFont typeface="Wingdings" pitchFamily="2" charset="2"/>
                <a:buChar char="Ø"/>
              </a:pPr>
              <a:r>
                <a:rPr lang="en-ZA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 raise funds.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41450" y="3194915"/>
              <a:ext cx="1677206" cy="1384995"/>
            </a:xfrm>
            <a:prstGeom prst="roundRect">
              <a:avLst>
                <a:gd name="adj" fmla="val 10000"/>
              </a:avLst>
            </a:prstGeom>
            <a:blipFill rotWithShape="1">
              <a:blip r:embed="rId2"/>
              <a:stretch>
                <a:fillRect/>
              </a:stretch>
            </a:blipFill>
            <a:ln w="38100">
              <a:solidFill>
                <a:schemeClr val="accent5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Group 14"/>
          <p:cNvGrpSpPr/>
          <p:nvPr/>
        </p:nvGrpSpPr>
        <p:grpSpPr>
          <a:xfrm>
            <a:off x="395384" y="4581128"/>
            <a:ext cx="8455328" cy="954107"/>
            <a:chOff x="372736" y="4869160"/>
            <a:chExt cx="8455328" cy="954107"/>
          </a:xfrm>
        </p:grpSpPr>
        <p:sp>
          <p:nvSpPr>
            <p:cNvPr id="6" name="Rectangle 5"/>
            <p:cNvSpPr/>
            <p:nvPr/>
          </p:nvSpPr>
          <p:spPr>
            <a:xfrm>
              <a:off x="2051720" y="4869160"/>
              <a:ext cx="6776344" cy="95410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en-ZA" sz="2800" b="1" dirty="0">
                  <a:solidFill>
                    <a:schemeClr val="bg1"/>
                  </a:solidFill>
                </a:rPr>
                <a:t>We market the positives</a:t>
              </a:r>
            </a:p>
            <a:p>
              <a:pPr marL="914400" lvl="1" indent="-457200">
                <a:buFont typeface="Wingdings" pitchFamily="2" charset="2"/>
                <a:buChar char="Ø"/>
              </a:pPr>
              <a:r>
                <a:rPr lang="en-ZA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 get early wins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72736" y="4869160"/>
              <a:ext cx="1645920" cy="954107"/>
            </a:xfrm>
            <a:prstGeom prst="roundRect">
              <a:avLst>
                <a:gd name="adj" fmla="val 10000"/>
              </a:avLst>
            </a:prstGeom>
            <a:blipFill rotWithShape="1">
              <a:blip r:embed="rId3"/>
              <a:stretch>
                <a:fillRect/>
              </a:stretch>
            </a:blipFill>
            <a:ln w="38100"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Rectangle 9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41450" y="1409068"/>
            <a:ext cx="8486614" cy="1384996"/>
            <a:chOff x="341450" y="1568912"/>
            <a:chExt cx="8486614" cy="1384996"/>
          </a:xfrm>
        </p:grpSpPr>
        <p:sp>
          <p:nvSpPr>
            <p:cNvPr id="4" name="TextBox 3"/>
            <p:cNvSpPr txBox="1"/>
            <p:nvPr/>
          </p:nvSpPr>
          <p:spPr>
            <a:xfrm>
              <a:off x="2051720" y="1568913"/>
              <a:ext cx="6776344" cy="13849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/>
              <a:r>
                <a:rPr lang="en-ZA" sz="2800" b="1" dirty="0">
                  <a:solidFill>
                    <a:schemeClr val="bg1"/>
                  </a:solidFill>
                </a:rPr>
                <a:t>We galvanise ourselves </a:t>
              </a:r>
              <a:endParaRPr lang="en-ZA" sz="2800" b="1" dirty="0" smtClean="0">
                <a:solidFill>
                  <a:schemeClr val="bg1"/>
                </a:solidFill>
              </a:endParaRPr>
            </a:p>
            <a:p>
              <a:pPr lvl="0"/>
              <a:r>
                <a:rPr lang="en-ZA" sz="2800" b="1" dirty="0" smtClean="0">
                  <a:solidFill>
                    <a:schemeClr val="bg1"/>
                  </a:solidFill>
                </a:rPr>
                <a:t>into </a:t>
              </a:r>
              <a:r>
                <a:rPr lang="en-ZA" sz="2800" b="1" dirty="0">
                  <a:solidFill>
                    <a:schemeClr val="bg1"/>
                  </a:solidFill>
                </a:rPr>
                <a:t>a democratic community.</a:t>
              </a:r>
            </a:p>
            <a:p>
              <a:pPr marL="914400" lvl="1" indent="-457200">
                <a:buFont typeface="Wingdings" pitchFamily="2" charset="2"/>
                <a:buChar char="Ø"/>
              </a:pPr>
              <a:r>
                <a:rPr lang="en-ZA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 work with the municipality.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41450" y="1568912"/>
              <a:ext cx="1645920" cy="1372873"/>
              <a:chOff x="341450" y="1568912"/>
              <a:chExt cx="1645920" cy="1372873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341450" y="1568912"/>
                <a:ext cx="1645920" cy="1372873"/>
              </a:xfrm>
              <a:prstGeom prst="roundRect">
                <a:avLst>
                  <a:gd name="adj" fmla="val 10000"/>
                </a:avLst>
              </a:prstGeom>
              <a:blipFill rotWithShape="1">
                <a:blip r:embed="rId4"/>
                <a:stretch>
                  <a:fillRect/>
                </a:stretch>
              </a:blipFill>
              <a:ln w="38100">
                <a:solidFill>
                  <a:srgbClr val="CCCC0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ounded Rectangle 10"/>
              <p:cNvSpPr/>
              <p:nvPr/>
            </p:nvSpPr>
            <p:spPr>
              <a:xfrm>
                <a:off x="372736" y="2708918"/>
                <a:ext cx="1614634" cy="232867"/>
              </a:xfrm>
              <a:prstGeom prst="roundRect">
                <a:avLst/>
              </a:prstGeom>
              <a:solidFill>
                <a:srgbClr val="CC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034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Projects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0953" y="1063090"/>
            <a:ext cx="849694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/>
              <a:t> 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latin typeface="Bell MT" pitchFamily="18" charset="0"/>
              </a:rPr>
              <a:t>Projects will </a:t>
            </a:r>
            <a:r>
              <a:rPr lang="en-ZA" sz="2400" b="1" dirty="0">
                <a:latin typeface="Bell MT" pitchFamily="18" charset="0"/>
              </a:rPr>
              <a:t>enhance the desirability for existing and new business to make St Francis </a:t>
            </a:r>
            <a:r>
              <a:rPr lang="en-ZA" sz="2400" b="1" dirty="0" smtClean="0">
                <a:latin typeface="Bell MT" pitchFamily="18" charset="0"/>
              </a:rPr>
              <a:t>&amp; </a:t>
            </a:r>
            <a:r>
              <a:rPr lang="en-ZA" sz="2400" b="1" dirty="0">
                <a:latin typeface="Bell MT" pitchFamily="18" charset="0"/>
              </a:rPr>
              <a:t>Kouga their home base </a:t>
            </a:r>
            <a:endParaRPr lang="en-ZA" sz="2400" b="1" dirty="0" smtClean="0"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endParaRPr lang="en-ZA" sz="2400" dirty="0"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solidFill>
                  <a:srgbClr val="FFFF00"/>
                </a:solidFill>
                <a:latin typeface="Bell MT" pitchFamily="18" charset="0"/>
              </a:rPr>
              <a:t>Project will enhance the areas infrastructure </a:t>
            </a:r>
          </a:p>
          <a:p>
            <a:pPr lvl="0"/>
            <a:endParaRPr lang="en-ZA" sz="2400" dirty="0">
              <a:latin typeface="Bell MT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ZA" sz="2400" b="1" dirty="0" smtClean="0">
                <a:latin typeface="Bell MT" pitchFamily="18" charset="0"/>
              </a:rPr>
              <a:t>Projects will  add value to the environment and attract </a:t>
            </a:r>
            <a:r>
              <a:rPr lang="en-ZA" sz="2400" b="1" dirty="0">
                <a:latin typeface="Bell MT" pitchFamily="18" charset="0"/>
              </a:rPr>
              <a:t>visitors </a:t>
            </a:r>
            <a:r>
              <a:rPr lang="en-ZA" sz="2400" b="1" dirty="0" smtClean="0">
                <a:latin typeface="Bell MT" pitchFamily="18" charset="0"/>
              </a:rPr>
              <a:t>while opening up </a:t>
            </a:r>
            <a:r>
              <a:rPr lang="en-ZA" sz="2400" b="1" dirty="0">
                <a:latin typeface="Bell MT" pitchFamily="18" charset="0"/>
              </a:rPr>
              <a:t>opportunities for Small Business </a:t>
            </a:r>
            <a:r>
              <a:rPr lang="en-ZA" sz="2400" b="1" dirty="0" smtClean="0">
                <a:latin typeface="Bell MT" pitchFamily="18" charset="0"/>
              </a:rPr>
              <a:t>Enterprises</a:t>
            </a:r>
            <a:endParaRPr lang="en-ZA" sz="2400" b="1" dirty="0">
              <a:latin typeface="Bell MT" pitchFamily="18" charset="0"/>
            </a:endParaRPr>
          </a:p>
          <a:p>
            <a:pPr lvl="0"/>
            <a:endParaRPr lang="en-ZA" sz="2400" b="1" dirty="0" smtClean="0">
              <a:solidFill>
                <a:srgbClr val="FFFF00"/>
              </a:solidFill>
              <a:latin typeface="Bell MT" pitchFamily="18" charset="0"/>
            </a:endParaRPr>
          </a:p>
          <a:p>
            <a:pPr lvl="0"/>
            <a:endParaRPr lang="en-ZA" sz="20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391" y="4920369"/>
            <a:ext cx="8782097" cy="1061829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“Projects will add value to the community in which we live !” </a:t>
            </a:r>
          </a:p>
          <a:p>
            <a:pPr>
              <a:lnSpc>
                <a:spcPct val="150000"/>
              </a:lnSpc>
            </a:pPr>
            <a:endParaRPr lang="en-Z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83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ZA" b="1" dirty="0" smtClean="0">
                <a:ln w="50800"/>
                <a:solidFill>
                  <a:srgbClr val="00FFCC"/>
                </a:solidFill>
                <a:effectLst/>
              </a:rPr>
              <a:t>What needs to be done – Project Examples</a:t>
            </a:r>
            <a:endParaRPr lang="en-ZA" b="1" dirty="0">
              <a:ln w="50800"/>
              <a:solidFill>
                <a:srgbClr val="00FFCC"/>
              </a:solidFill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23928" y="1268760"/>
            <a:ext cx="0" cy="467063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11560" y="3631071"/>
            <a:ext cx="74168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6218" y="1074802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srgbClr val="FFFF00"/>
                </a:solidFill>
              </a:rPr>
              <a:t>Private &amp; Public Initiatives</a:t>
            </a:r>
            <a:endParaRPr lang="en-ZA" b="1" u="sng" dirty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General Signage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The Village Green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The Village Common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Entrance to SFB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The SFB Boardwalk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/>
              <a:t>Heritage Centre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4046409" y="1074802"/>
            <a:ext cx="39604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srgbClr val="FFFF00"/>
                </a:solidFill>
              </a:rPr>
              <a:t>Riparian/Homeowners/</a:t>
            </a:r>
          </a:p>
          <a:p>
            <a:r>
              <a:rPr lang="en-ZA" sz="2400" b="1" u="sng" dirty="0" smtClean="0">
                <a:solidFill>
                  <a:srgbClr val="FFFF00"/>
                </a:solidFill>
              </a:rPr>
              <a:t>Kromme Trust </a:t>
            </a:r>
            <a:endParaRPr lang="en-ZA" sz="2400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The Cove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Shore road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Canal Entrance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6 Bridges on the canals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/>
              <a:t>Small Boat Harbour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516" y="3618811"/>
            <a:ext cx="40933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srgbClr val="FFFF00"/>
                </a:solidFill>
              </a:rPr>
              <a:t>BHAP’S</a:t>
            </a:r>
          </a:p>
          <a:p>
            <a:r>
              <a:rPr lang="en-ZA" b="1" dirty="0" smtClean="0">
                <a:solidFill>
                  <a:srgbClr val="FFFF00"/>
                </a:solidFill>
              </a:rPr>
              <a:t>(Big Hairy Audacious Problems)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Roads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Beach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Waterside  Entertainment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Hotel</a:t>
            </a:r>
          </a:p>
          <a:p>
            <a:endParaRPr lang="en-ZA" sz="1600" dirty="0" smtClean="0"/>
          </a:p>
          <a:p>
            <a:endParaRPr lang="en-ZA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139952" y="3631071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srgbClr val="FFFF00"/>
                </a:solidFill>
              </a:rPr>
              <a:t>Public – Private Initiatives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Hospital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School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Airport - Airpark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Industrial Development zone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400" dirty="0" smtClean="0"/>
              <a:t>The upgrade of Sea Vista</a:t>
            </a:r>
            <a:endParaRPr lang="en-ZA" sz="2400" dirty="0"/>
          </a:p>
        </p:txBody>
      </p:sp>
      <p:sp>
        <p:nvSpPr>
          <p:cNvPr id="9" name="Rectangle 8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</p:spTree>
    <p:extLst>
      <p:ext uri="{BB962C8B-B14F-4D97-AF65-F5344CB8AC3E}">
        <p14:creationId xmlns:p14="http://schemas.microsoft.com/office/powerpoint/2010/main" val="418820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836710"/>
            <a:ext cx="5695002" cy="4320481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47864" y="4885062"/>
            <a:ext cx="5184576" cy="98640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2276872"/>
            <a:ext cx="2377440" cy="1371600"/>
          </a:xfrm>
        </p:spPr>
        <p:txBody>
          <a:bodyPr>
            <a:noAutofit/>
          </a:bodyPr>
          <a:lstStyle/>
          <a:p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St Francis Village Common</a:t>
            </a:r>
            <a:endParaRPr lang="en-ZA" sz="36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64142" y="5881458"/>
            <a:ext cx="5478524" cy="567353"/>
          </a:xfrm>
          <a:prstGeom prst="rect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>
                <a:solidFill>
                  <a:schemeClr val="bg1"/>
                </a:solidFill>
              </a:rPr>
              <a:t>St Francis Village Common</a:t>
            </a:r>
          </a:p>
          <a:p>
            <a:pPr algn="ctr"/>
            <a:r>
              <a:rPr lang="en-ZA" b="1" dirty="0" smtClean="0">
                <a:solidFill>
                  <a:schemeClr val="bg1"/>
                </a:solidFill>
              </a:rPr>
              <a:t>Cricket/ Crought / Village Sports / Family Events</a:t>
            </a:r>
            <a:endParaRPr lang="en-ZA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encrypted-tbn3.gstatic.com/images?q=tbn:ANd9GcQVS2gSj-rxNNOSy49Jn7pXnykat3IIMlvuIwg1_1mCvgfxR8fM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968" y="4895052"/>
            <a:ext cx="1158008" cy="986406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s://encrypted-tbn3.gstatic.com/images?q=tbn:ANd9GcSpwObGhSzQidjTEgrlxynDjk5wMB7llpGm428rjoTSYFA-buA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913329"/>
            <a:ext cx="1302060" cy="963941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2.gstatic.com/images?q=tbn:ANd9GcTzVqzAmSZ4buoJ6ZfZOZ4bOfo7k8R8M_z4WySemRmywi9TlzQ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919129"/>
            <a:ext cx="1223420" cy="95233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ncrypted-tbn3.gstatic.com/images?q=tbn:ANd9GcS3rj_dq_tN2p2TvA2PpqYK_AdPz-rNWTf9tq8UP7cTMRohZFW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13328"/>
            <a:ext cx="1310988" cy="95813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59832" y="836711"/>
            <a:ext cx="5695002" cy="56121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222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8977" y="6132836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11560" y="1484784"/>
            <a:ext cx="7776864" cy="466533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8000" b="1" dirty="0" smtClean="0">
                <a:solidFill>
                  <a:srgbClr val="FFFF00"/>
                </a:solidFill>
              </a:rPr>
              <a:t>Key Objectives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an environment that will enhance village credentials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Old style village cricket pitch with clubhouse for social events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Landscape gardens, water features and lighting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Expand sports facilities for all</a:t>
            </a:r>
          </a:p>
          <a:p>
            <a:r>
              <a:rPr lang="en-ZA" sz="8000" b="1" dirty="0" smtClean="0">
                <a:solidFill>
                  <a:srgbClr val="FFFF00"/>
                </a:solidFill>
              </a:rPr>
              <a:t>Project Members</a:t>
            </a:r>
            <a:endParaRPr lang="en-ZA" sz="70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* Greg Darke</a:t>
            </a: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* John Hammond</a:t>
            </a:r>
          </a:p>
          <a:p>
            <a:r>
              <a:rPr lang="en-ZA" sz="8000" b="1" dirty="0" smtClean="0">
                <a:solidFill>
                  <a:srgbClr val="FFFF00"/>
                </a:solidFill>
              </a:rPr>
              <a:t>Project - Lead Contact </a:t>
            </a:r>
          </a:p>
          <a:p>
            <a:pPr marL="0" indent="0">
              <a:buNone/>
            </a:pPr>
            <a:r>
              <a:rPr lang="en-ZA" sz="8000" b="1" dirty="0" smtClean="0">
                <a:solidFill>
                  <a:schemeClr val="tx1"/>
                </a:solidFill>
              </a:rPr>
              <a:t>   Greg Darke 083 601 4848</a:t>
            </a:r>
          </a:p>
          <a:p>
            <a:endParaRPr lang="en-ZA" sz="7000" dirty="0" smtClean="0"/>
          </a:p>
          <a:p>
            <a:endParaRPr lang="en-ZA" sz="5600" dirty="0" smtClean="0"/>
          </a:p>
          <a:p>
            <a:pPr marL="342900" indent="-342900"/>
            <a:endParaRPr lang="en-ZA" dirty="0" smtClean="0"/>
          </a:p>
          <a:p>
            <a:pPr marL="342900" indent="-342900"/>
            <a:endParaRPr lang="en-ZA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64014"/>
            <a:ext cx="6270884" cy="646331"/>
          </a:xfrm>
          <a:prstGeom prst="rect">
            <a:avLst/>
          </a:prstGeom>
          <a:solidFill>
            <a:srgbClr val="66FFFF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Project Name: </a:t>
            </a:r>
            <a:r>
              <a:rPr lang="en-ZA" sz="3600" dirty="0" smtClean="0">
                <a:solidFill>
                  <a:srgbClr val="66FFFF"/>
                </a:solidFill>
              </a:rPr>
              <a:t>: </a:t>
            </a:r>
            <a:r>
              <a:rPr lang="en-ZA" sz="3600" dirty="0" smtClean="0">
                <a:solidFill>
                  <a:schemeClr val="bg1"/>
                </a:solidFill>
              </a:rPr>
              <a:t>The Village Common</a:t>
            </a:r>
            <a:endParaRPr lang="en-Z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2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2348880"/>
            <a:ext cx="2377440" cy="1371600"/>
          </a:xfrm>
        </p:spPr>
        <p:txBody>
          <a:bodyPr>
            <a:noAutofit/>
          </a:bodyPr>
          <a:lstStyle/>
          <a:p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St Francis Village </a:t>
            </a:r>
            <a:b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Market</a:t>
            </a:r>
            <a:endParaRPr lang="en-ZA" sz="36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38" y="332656"/>
            <a:ext cx="2040088" cy="228122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37" y="2636912"/>
            <a:ext cx="2040088" cy="1719364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http://sr.photos2.fotosearch.com/bthumb/STK/STK025/LPS68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39" y="4356276"/>
            <a:ext cx="1989675" cy="161925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ohn\AppData\Local\Temp\IMG-20130413-013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21" y="3140968"/>
            <a:ext cx="3216496" cy="283455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hn\AppData\Local\Temp\IMG-20130413-013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21" y="332656"/>
            <a:ext cx="3216496" cy="266429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34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94592" y="1268760"/>
            <a:ext cx="7776864" cy="5097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8000" b="1" dirty="0" smtClean="0">
                <a:solidFill>
                  <a:srgbClr val="FFFF00"/>
                </a:solidFill>
              </a:rPr>
              <a:t>Key Objectives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a centre for village social events and relaxation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an environment for Village Markets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Recreational area with band stand for small music &amp; religious events such as Christmas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Landscape gardens, water features and lighting</a:t>
            </a:r>
          </a:p>
          <a:p>
            <a:r>
              <a:rPr lang="en-ZA" sz="8000" b="1" dirty="0" smtClean="0">
                <a:solidFill>
                  <a:srgbClr val="FFFF00"/>
                </a:solidFill>
              </a:rPr>
              <a:t>Project Members</a:t>
            </a:r>
            <a:endParaRPr lang="en-ZA" sz="70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* Theo Stead</a:t>
            </a: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* Tessa Suckling + Team</a:t>
            </a:r>
          </a:p>
          <a:p>
            <a:pPr marL="0" indent="0">
              <a:buNone/>
            </a:pPr>
            <a:r>
              <a:rPr lang="en-ZA" sz="7000" dirty="0">
                <a:solidFill>
                  <a:schemeClr val="tx1"/>
                </a:solidFill>
              </a:rPr>
              <a:t> </a:t>
            </a:r>
            <a:r>
              <a:rPr lang="en-ZA" sz="7000" dirty="0" smtClean="0">
                <a:solidFill>
                  <a:schemeClr val="tx1"/>
                </a:solidFill>
              </a:rPr>
              <a:t>   * John Hammond</a:t>
            </a: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* Trevor Tennant</a:t>
            </a:r>
          </a:p>
          <a:p>
            <a:r>
              <a:rPr lang="en-ZA" sz="8000" b="1" dirty="0" smtClean="0">
                <a:solidFill>
                  <a:srgbClr val="FFFF00"/>
                </a:solidFill>
              </a:rPr>
              <a:t>Project - Lead Contact </a:t>
            </a:r>
          </a:p>
          <a:p>
            <a:pPr marL="0" indent="0">
              <a:buNone/>
            </a:pPr>
            <a:r>
              <a:rPr lang="en-ZA" sz="8000" b="1" dirty="0">
                <a:solidFill>
                  <a:srgbClr val="FFFF00"/>
                </a:solidFill>
              </a:rPr>
              <a:t> </a:t>
            </a:r>
            <a:r>
              <a:rPr lang="en-ZA" sz="8000" b="1" dirty="0" smtClean="0">
                <a:solidFill>
                  <a:srgbClr val="FFFF00"/>
                </a:solidFill>
              </a:rPr>
              <a:t>  </a:t>
            </a:r>
            <a:r>
              <a:rPr lang="en-ZA" sz="8000" b="1" dirty="0" smtClean="0">
                <a:solidFill>
                  <a:schemeClr val="tx1"/>
                </a:solidFill>
              </a:rPr>
              <a:t>Theo Stead  072 197 6238</a:t>
            </a:r>
          </a:p>
          <a:p>
            <a:endParaRPr lang="en-ZA" sz="7000" dirty="0" smtClean="0"/>
          </a:p>
          <a:p>
            <a:endParaRPr lang="en-ZA" sz="5600" dirty="0" smtClean="0"/>
          </a:p>
          <a:p>
            <a:pPr marL="342900" indent="-342900"/>
            <a:endParaRPr lang="en-ZA" dirty="0" smtClean="0"/>
          </a:p>
          <a:p>
            <a:pPr marL="342900" indent="-342900"/>
            <a:endParaRPr lang="en-ZA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64014"/>
            <a:ext cx="5886163" cy="646331"/>
          </a:xfrm>
          <a:prstGeom prst="rect">
            <a:avLst/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Project Name: </a:t>
            </a:r>
            <a:r>
              <a:rPr lang="en-ZA" sz="3600" dirty="0" smtClean="0">
                <a:solidFill>
                  <a:srgbClr val="66FFFF"/>
                </a:solidFill>
              </a:rPr>
              <a:t>: </a:t>
            </a:r>
            <a:r>
              <a:rPr lang="en-ZA" sz="3600" dirty="0" smtClean="0">
                <a:solidFill>
                  <a:schemeClr val="bg1"/>
                </a:solidFill>
              </a:rPr>
              <a:t>The Village Green</a:t>
            </a:r>
            <a:endParaRPr lang="en-Z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5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9456" y="1700808"/>
            <a:ext cx="4892944" cy="3240360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3202254"/>
            <a:ext cx="2377440" cy="1371600"/>
          </a:xfrm>
        </p:spPr>
        <p:txBody>
          <a:bodyPr>
            <a:noAutofit/>
          </a:bodyPr>
          <a:lstStyle/>
          <a:p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St Francis Business</a:t>
            </a:r>
            <a:b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Education &amp; </a:t>
            </a:r>
            <a:b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Training</a:t>
            </a:r>
            <a:endParaRPr lang="en-ZA" sz="36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pic>
        <p:nvPicPr>
          <p:cNvPr id="1028" name="Picture 4" descr="the concept of education of children. the generation of knowledge - stock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510" y="1745351"/>
            <a:ext cx="3092024" cy="312089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encrypted-tbn1.gstatic.com/images?q=tbn:ANd9GcS5Jn3VOl-dTGW10aWke-okU7OBa4j7X1-KImEuDZ0vZPqcSozqv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90" y="1745351"/>
            <a:ext cx="2078332" cy="151143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ssets3.parliament.uk/iv/main-large/ImageVault/Images/id_7911/scope_0/ImageVaultHandler.asp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775" y="3320987"/>
            <a:ext cx="2631018" cy="154525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94592" y="1268760"/>
            <a:ext cx="7776864" cy="5097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8000" b="1" dirty="0" smtClean="0">
                <a:solidFill>
                  <a:srgbClr val="FFFF00"/>
                </a:solidFill>
              </a:rPr>
              <a:t>Key Objectives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a centre of knowledge 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Identify relevant course material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partnerships with educational institutes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Partner with Public programs </a:t>
            </a:r>
          </a:p>
          <a:p>
            <a:pPr marL="0" indent="0">
              <a:buNone/>
            </a:pPr>
            <a:r>
              <a:rPr lang="en-ZA" sz="8000" b="1" dirty="0" smtClean="0">
                <a:solidFill>
                  <a:srgbClr val="FFFF00"/>
                </a:solidFill>
              </a:rPr>
              <a:t>Project Members</a:t>
            </a:r>
            <a:endParaRPr lang="en-ZA" sz="70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* Pete Bridges</a:t>
            </a:r>
          </a:p>
          <a:p>
            <a:pPr marL="0" indent="0">
              <a:buNone/>
            </a:pPr>
            <a:r>
              <a:rPr lang="en-ZA" sz="7000" dirty="0">
                <a:solidFill>
                  <a:schemeClr val="tx1"/>
                </a:solidFill>
              </a:rPr>
              <a:t> </a:t>
            </a:r>
            <a:r>
              <a:rPr lang="en-ZA" sz="7000" dirty="0" smtClean="0">
                <a:solidFill>
                  <a:schemeClr val="tx1"/>
                </a:solidFill>
              </a:rPr>
              <a:t>   * Theo Stead</a:t>
            </a:r>
          </a:p>
          <a:p>
            <a:pPr marL="0" indent="0">
              <a:buNone/>
            </a:pPr>
            <a:r>
              <a:rPr lang="en-ZA" sz="7000" b="1" dirty="0" smtClean="0">
                <a:solidFill>
                  <a:srgbClr val="FFFF00"/>
                </a:solidFill>
              </a:rPr>
              <a:t>Project - Lead Contact </a:t>
            </a:r>
          </a:p>
          <a:p>
            <a:pPr marL="0" indent="0">
              <a:buNone/>
            </a:pPr>
            <a:r>
              <a:rPr lang="en-ZA" sz="8000" b="1" dirty="0">
                <a:solidFill>
                  <a:srgbClr val="FFFF00"/>
                </a:solidFill>
              </a:rPr>
              <a:t> </a:t>
            </a:r>
            <a:r>
              <a:rPr lang="en-ZA" sz="8000" b="1" dirty="0" smtClean="0">
                <a:solidFill>
                  <a:srgbClr val="FFFF00"/>
                </a:solidFill>
              </a:rPr>
              <a:t>  </a:t>
            </a:r>
            <a:r>
              <a:rPr lang="en-ZA" sz="8000" b="1" dirty="0" smtClean="0">
                <a:solidFill>
                  <a:schemeClr val="tx1"/>
                </a:solidFill>
              </a:rPr>
              <a:t>Pete Bridges  - </a:t>
            </a:r>
            <a:r>
              <a:rPr lang="en-ZA" sz="7000" b="1" dirty="0" smtClean="0">
                <a:solidFill>
                  <a:schemeClr val="tx1"/>
                </a:solidFill>
              </a:rPr>
              <a:t>082 468 2242</a:t>
            </a:r>
            <a:endParaRPr lang="en-ZA" sz="7000" dirty="0" smtClean="0"/>
          </a:p>
          <a:p>
            <a:endParaRPr lang="en-ZA" sz="5600" dirty="0" smtClean="0"/>
          </a:p>
          <a:p>
            <a:pPr marL="342900" indent="-342900"/>
            <a:endParaRPr lang="en-ZA" dirty="0" smtClean="0"/>
          </a:p>
          <a:p>
            <a:pPr marL="342900" indent="-342900"/>
            <a:endParaRPr lang="en-ZA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64014"/>
            <a:ext cx="6267037" cy="646331"/>
          </a:xfrm>
          <a:prstGeom prst="rect">
            <a:avLst/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Project Name: </a:t>
            </a:r>
            <a:r>
              <a:rPr lang="en-ZA" sz="3600" dirty="0" smtClean="0">
                <a:solidFill>
                  <a:srgbClr val="66FFFF"/>
                </a:solidFill>
              </a:rPr>
              <a:t>: </a:t>
            </a:r>
            <a:r>
              <a:rPr lang="en-ZA" sz="3600" dirty="0" smtClean="0">
                <a:solidFill>
                  <a:schemeClr val="bg1"/>
                </a:solidFill>
              </a:rPr>
              <a:t>Education &amp; Training</a:t>
            </a:r>
            <a:endParaRPr lang="en-Z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2924944"/>
            <a:ext cx="2377440" cy="1371600"/>
          </a:xfrm>
        </p:spPr>
        <p:txBody>
          <a:bodyPr>
            <a:noAutofit/>
          </a:bodyPr>
          <a:lstStyle/>
          <a:p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Village Roads </a:t>
            </a:r>
            <a:b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&amp;</a:t>
            </a:r>
            <a:b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</a:br>
            <a:r>
              <a:rPr lang="en-ZA" sz="3600" dirty="0" smtClean="0"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Paving</a:t>
            </a:r>
            <a:endParaRPr lang="en-ZA" sz="3600" dirty="0"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pic>
        <p:nvPicPr>
          <p:cNvPr id="1030" name="Picture 6" descr="https://encrypted-tbn3.gstatic.com/images?q=tbn:ANd9GcSpGbw1GqRcREvAlNObP1m9wnt8VLyMhqB_NZ1s-AYxzmlglOCij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33" y="332656"/>
            <a:ext cx="2699251" cy="180022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3.gstatic.com/images?q=tbn:ANd9GcT5I-f-LReNoR513lZmuDswijMlpEAnRwzy7BArblvlMdDZDnQ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33" y="1988841"/>
            <a:ext cx="5419754" cy="259228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2.gstatic.com/images?q=tbn:ANd9GcTjhBQ5NaJNWPd1cGLXeoP03drUA1hJv7ud61e1fJN51bP71fH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685" y="332656"/>
            <a:ext cx="2720501" cy="158417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33" y="4581128"/>
            <a:ext cx="2699252" cy="152427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https://encrypted-tbn3.gstatic.com/images?q=tbn:ANd9GcTRCX0hYlAf58-pdhMJaJspex30mH8fvCRI6fOLzItrHSvM98i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058" y="2272764"/>
            <a:ext cx="2709877" cy="203240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355" y="4581128"/>
            <a:ext cx="2698831" cy="152427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2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11560" y="1250957"/>
            <a:ext cx="8064896" cy="4896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8000" b="1" dirty="0" smtClean="0">
                <a:solidFill>
                  <a:srgbClr val="FFFF00"/>
                </a:solidFill>
              </a:rPr>
              <a:t>Key Objectives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Develop a strategy for replacement or upgrade of road infrastructure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Create partnership that will contribute skills, knowledge &amp; funds</a:t>
            </a:r>
          </a:p>
          <a:p>
            <a:pPr marL="342900" indent="-342900"/>
            <a:r>
              <a:rPr lang="en-ZA" sz="7000" dirty="0" smtClean="0">
                <a:solidFill>
                  <a:schemeClr val="tx1"/>
                </a:solidFill>
              </a:rPr>
              <a:t>Raise funding from public and private institutions and residents</a:t>
            </a:r>
          </a:p>
          <a:p>
            <a:pPr marL="342900" indent="-342900"/>
            <a:r>
              <a:rPr lang="en-ZA" sz="8000" b="1" dirty="0" smtClean="0">
                <a:solidFill>
                  <a:srgbClr val="FFFF00"/>
                </a:solidFill>
              </a:rPr>
              <a:t>Project Members</a:t>
            </a:r>
            <a:endParaRPr lang="en-ZA" sz="70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 * John Hammond</a:t>
            </a: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 * Garth Perry</a:t>
            </a:r>
          </a:p>
          <a:p>
            <a:pPr marL="0" indent="0">
              <a:buNone/>
            </a:pPr>
            <a:r>
              <a:rPr lang="en-ZA" sz="7000" dirty="0" smtClean="0">
                <a:solidFill>
                  <a:schemeClr val="tx1"/>
                </a:solidFill>
              </a:rPr>
              <a:t>     * Athol Hodgekinson</a:t>
            </a:r>
          </a:p>
          <a:p>
            <a:pPr marL="0" indent="0">
              <a:buNone/>
            </a:pPr>
            <a:r>
              <a:rPr lang="en-ZA" sz="7000" dirty="0">
                <a:solidFill>
                  <a:schemeClr val="tx1"/>
                </a:solidFill>
              </a:rPr>
              <a:t> </a:t>
            </a:r>
            <a:r>
              <a:rPr lang="en-ZA" sz="7000" dirty="0" smtClean="0">
                <a:solidFill>
                  <a:schemeClr val="tx1"/>
                </a:solidFill>
              </a:rPr>
              <a:t>    * Duncan Letbridge</a:t>
            </a:r>
          </a:p>
          <a:p>
            <a:r>
              <a:rPr lang="en-ZA" sz="8000" b="1" dirty="0" smtClean="0">
                <a:solidFill>
                  <a:srgbClr val="FFFF00"/>
                </a:solidFill>
              </a:rPr>
              <a:t>Project Lead Contact </a:t>
            </a:r>
          </a:p>
          <a:p>
            <a:pPr marL="0" indent="0">
              <a:buNone/>
            </a:pPr>
            <a:r>
              <a:rPr lang="en-ZA" sz="8000" b="1" dirty="0" smtClean="0">
                <a:solidFill>
                  <a:schemeClr val="tx1"/>
                </a:solidFill>
              </a:rPr>
              <a:t>   John Hammond  072 770 7788</a:t>
            </a:r>
            <a:endParaRPr lang="en-ZA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64014"/>
            <a:ext cx="7109190" cy="646331"/>
          </a:xfrm>
          <a:prstGeom prst="rect">
            <a:avLst/>
          </a:prstGeom>
          <a:solidFill>
            <a:srgbClr val="66FFFF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Project Name: </a:t>
            </a:r>
            <a:r>
              <a:rPr lang="en-ZA" sz="3600" dirty="0" smtClean="0">
                <a:solidFill>
                  <a:srgbClr val="66FFFF"/>
                </a:solidFill>
              </a:rPr>
              <a:t>: </a:t>
            </a:r>
            <a:r>
              <a:rPr lang="en-ZA" sz="3600" dirty="0" smtClean="0">
                <a:solidFill>
                  <a:schemeClr val="bg1"/>
                </a:solidFill>
              </a:rPr>
              <a:t>The Village Infrastructure</a:t>
            </a:r>
            <a:endParaRPr lang="en-Z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3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42" y="188640"/>
            <a:ext cx="8777445" cy="864096"/>
          </a:xfrm>
          <a:solidFill>
            <a:srgbClr val="66FFFF"/>
          </a:solidFill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en-Z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Ideas</a:t>
            </a:r>
            <a:endParaRPr lang="en-Z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908720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The Village Green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Coastal Board Walk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Hospital or Clinic</a:t>
            </a:r>
            <a:endParaRPr lang="en-ZA" sz="24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Sports Facilities / Cycling &amp; Running Track  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St </a:t>
            </a:r>
            <a:r>
              <a:rPr lang="en-ZA" sz="2400" b="1" dirty="0"/>
              <a:t>Francis Radio Station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Cobble Roads / Signage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Airport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 </a:t>
            </a:r>
            <a:r>
              <a:rPr lang="en-ZA" sz="2400" b="1" dirty="0" smtClean="0"/>
              <a:t>River &amp; Coastal Development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 </a:t>
            </a:r>
            <a:r>
              <a:rPr lang="en-ZA" sz="2400" b="1" dirty="0" smtClean="0"/>
              <a:t>Free Wi-Fi Zone</a:t>
            </a:r>
            <a:endParaRPr lang="en-ZA" sz="2400" dirty="0"/>
          </a:p>
        </p:txBody>
      </p:sp>
      <p:sp>
        <p:nvSpPr>
          <p:cNvPr id="4" name="TextBox 3"/>
          <p:cNvSpPr txBox="1"/>
          <p:nvPr/>
        </p:nvSpPr>
        <p:spPr>
          <a:xfrm rot="20552720">
            <a:off x="5763792" y="3280625"/>
            <a:ext cx="252750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What Ideas </a:t>
            </a:r>
          </a:p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do you </a:t>
            </a:r>
          </a:p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have?</a:t>
            </a:r>
            <a:endParaRPr lang="en-ZA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</p:spTree>
    <p:extLst>
      <p:ext uri="{BB962C8B-B14F-4D97-AF65-F5344CB8AC3E}">
        <p14:creationId xmlns:p14="http://schemas.microsoft.com/office/powerpoint/2010/main" val="16989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2575" y="6150114"/>
            <a:ext cx="9144000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“  </a:t>
            </a:r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is Good for Business                                                 </a:t>
            </a:r>
          </a:p>
          <a:p>
            <a:pPr algn="ctr"/>
            <a:r>
              <a:rPr lang="en-Z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&amp; Business is Good for St Francis”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8141" y="1196752"/>
            <a:ext cx="79639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Christmas </a:t>
            </a:r>
            <a:r>
              <a:rPr lang="en-ZA" sz="2400" b="1" dirty="0"/>
              <a:t>Lighting </a:t>
            </a:r>
            <a:endParaRPr lang="en-ZA" sz="2400" b="1" dirty="0" smtClean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Chokka </a:t>
            </a:r>
            <a:r>
              <a:rPr lang="en-ZA" sz="2400" b="1" dirty="0"/>
              <a:t>Trail / S</a:t>
            </a:r>
            <a:r>
              <a:rPr lang="en-ZA" sz="2400" b="1" dirty="0" smtClean="0"/>
              <a:t>lack packers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T</a:t>
            </a:r>
            <a:r>
              <a:rPr lang="en-ZA" sz="2400" b="1" dirty="0" smtClean="0"/>
              <a:t>ourism </a:t>
            </a:r>
            <a:r>
              <a:rPr lang="en-ZA" sz="2400" b="1" dirty="0"/>
              <a:t>Transport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African Village for Cultural lifestyle, Crafts </a:t>
            </a:r>
            <a:endParaRPr lang="en-ZA" sz="2400" b="1" dirty="0" smtClean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Sea </a:t>
            </a:r>
            <a:r>
              <a:rPr lang="en-ZA" sz="2400" b="1" dirty="0"/>
              <a:t>Vista Retail Tourism</a:t>
            </a:r>
            <a:endParaRPr lang="en-ZA" sz="24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/>
              <a:t>Business Education </a:t>
            </a:r>
            <a:r>
              <a:rPr lang="en-ZA" sz="2400" b="1" dirty="0" smtClean="0"/>
              <a:t>/  </a:t>
            </a:r>
            <a:r>
              <a:rPr lang="en-ZA" sz="2400" b="1" dirty="0"/>
              <a:t>Incubator / </a:t>
            </a:r>
            <a:r>
              <a:rPr lang="en-ZA" sz="2400" b="1" dirty="0" smtClean="0"/>
              <a:t>Incentives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Hotel</a:t>
            </a:r>
            <a:endParaRPr lang="en-ZA" sz="2400" b="1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ZA" sz="2400" b="1" dirty="0" smtClean="0"/>
              <a:t>Safety </a:t>
            </a:r>
            <a:r>
              <a:rPr lang="en-ZA" sz="2400" b="1" dirty="0"/>
              <a:t>and </a:t>
            </a:r>
            <a:r>
              <a:rPr lang="en-ZA" sz="2400" b="1" dirty="0" smtClean="0"/>
              <a:t>Security</a:t>
            </a:r>
            <a:endParaRPr lang="en-ZA" sz="2400" dirty="0"/>
          </a:p>
        </p:txBody>
      </p:sp>
      <p:sp>
        <p:nvSpPr>
          <p:cNvPr id="5" name="Rectangle 4"/>
          <p:cNvSpPr/>
          <p:nvPr/>
        </p:nvSpPr>
        <p:spPr>
          <a:xfrm>
            <a:off x="3764" y="5775736"/>
            <a:ext cx="9144000" cy="1077218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Projects will be consolidated into a St Francis Business Plan 2030</a:t>
            </a:r>
          </a:p>
          <a:p>
            <a:pPr algn="ctr"/>
            <a:r>
              <a:rPr lang="en-ZA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This will be converted into a marketing document to promote St Francis &amp; attract investment from residential, business &amp; tourism segments</a:t>
            </a:r>
            <a:endParaRPr lang="en-Z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7042" y="188640"/>
            <a:ext cx="8777445" cy="864096"/>
          </a:xfrm>
          <a:prstGeom prst="rect">
            <a:avLst/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ZA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Ideas</a:t>
            </a:r>
            <a:endParaRPr lang="en-Z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20552720">
            <a:off x="6342850" y="1912472"/>
            <a:ext cx="252750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What Ideas </a:t>
            </a:r>
          </a:p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do you </a:t>
            </a:r>
          </a:p>
          <a:p>
            <a:pPr algn="ctr"/>
            <a:r>
              <a:rPr lang="en-ZA" sz="2000" b="1" dirty="0" smtClean="0">
                <a:solidFill>
                  <a:schemeClr val="bg1"/>
                </a:solidFill>
              </a:rPr>
              <a:t>have?</a:t>
            </a:r>
            <a:endParaRPr lang="en-Z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3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5580112" y="1164847"/>
            <a:ext cx="0" cy="2239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762461" y="3001684"/>
            <a:ext cx="26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781899" y="3550154"/>
            <a:ext cx="26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781898" y="4250863"/>
            <a:ext cx="26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781899" y="4922786"/>
            <a:ext cx="26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781899" y="5645305"/>
            <a:ext cx="26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>
            <a:spLocks noChangeArrowheads="1"/>
          </p:cNvSpPr>
          <p:nvPr/>
        </p:nvSpPr>
        <p:spPr bwMode="auto">
          <a:xfrm flipH="1">
            <a:off x="1693554" y="3854526"/>
            <a:ext cx="2621899" cy="655638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Education &amp; Training</a:t>
            </a:r>
            <a:endParaRPr lang="en-ZA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 flipH="1">
            <a:off x="1684566" y="2455536"/>
            <a:ext cx="2621851" cy="627415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Project </a:t>
            </a: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Leaders </a:t>
            </a:r>
            <a:endParaRPr lang="en-ZA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 flipH="1">
            <a:off x="1684567" y="3173098"/>
            <a:ext cx="2621850" cy="621392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latin typeface="Bell MT"/>
                <a:ea typeface="Calibri"/>
                <a:cs typeface="Times New Roman"/>
              </a:rPr>
              <a:t>Geo/Gender Groups</a:t>
            </a:r>
            <a:endParaRPr lang="en-ZA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 flipH="1">
            <a:off x="1684523" y="4561559"/>
            <a:ext cx="2621895" cy="655638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16200000" scaled="1"/>
            <a:tileRect/>
          </a:gradFill>
          <a:ln w="5715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>
              <a:spcAft>
                <a:spcPts val="1000"/>
              </a:spcAft>
            </a:pPr>
            <a:r>
              <a:rPr lang="en-ZA" sz="1600" b="1" dirty="0" smtClean="0">
                <a:ln>
                  <a:noFill/>
                </a:ln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Fund </a:t>
            </a:r>
            <a:r>
              <a:rPr lang="en-ZA" sz="1600" b="1" dirty="0" smtClean="0">
                <a:solidFill>
                  <a:schemeClr val="bg1"/>
                </a:solidFill>
                <a:latin typeface="Bell MT"/>
                <a:ea typeface="Calibri"/>
                <a:cs typeface="Times New Roman"/>
              </a:rPr>
              <a:t>Raising &amp; Finance</a:t>
            </a:r>
            <a:endParaRPr lang="en-ZA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 flipH="1">
            <a:off x="1670628" y="5254002"/>
            <a:ext cx="2621895" cy="655638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16200000" scaled="1"/>
            <a:tileRect/>
          </a:gradFill>
          <a:ln w="5715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ln>
                  <a:noFill/>
                </a:ln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Marketing, Tourism &amp; Communications</a:t>
            </a:r>
            <a:endParaRPr lang="en-ZA" sz="11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1399652" y="2314455"/>
            <a:ext cx="13018" cy="33197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18644" y="3003175"/>
            <a:ext cx="265923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12669" y="4287842"/>
            <a:ext cx="265923" cy="0"/>
          </a:xfrm>
          <a:prstGeom prst="lin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" name="Straight Connector 13"/>
          <p:cNvCxnSpPr/>
          <p:nvPr/>
        </p:nvCxnSpPr>
        <p:spPr>
          <a:xfrm>
            <a:off x="1399652" y="3612348"/>
            <a:ext cx="265923" cy="0"/>
          </a:xfrm>
          <a:prstGeom prst="lin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" name="Straight Connector 15"/>
          <p:cNvCxnSpPr/>
          <p:nvPr/>
        </p:nvCxnSpPr>
        <p:spPr>
          <a:xfrm>
            <a:off x="1427631" y="5027846"/>
            <a:ext cx="265923" cy="0"/>
          </a:xfrm>
          <a:prstGeom prst="lin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8" name="Straight Connector 17"/>
          <p:cNvCxnSpPr/>
          <p:nvPr/>
        </p:nvCxnSpPr>
        <p:spPr>
          <a:xfrm>
            <a:off x="1430447" y="5634195"/>
            <a:ext cx="265923" cy="0"/>
          </a:xfrm>
          <a:prstGeom prst="lin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/>
        </p:nvCxnSpPr>
        <p:spPr>
          <a:xfrm>
            <a:off x="3995936" y="1164848"/>
            <a:ext cx="0" cy="223989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 flipH="1">
            <a:off x="5334306" y="3216011"/>
            <a:ext cx="2512205" cy="62139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Business Forum</a:t>
            </a:r>
            <a:endParaRPr lang="en-ZA" sz="10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 flipH="1">
            <a:off x="5334306" y="3871649"/>
            <a:ext cx="2493483" cy="62139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Kromme Trust</a:t>
            </a:r>
            <a:endParaRPr lang="en-ZA" sz="10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 flipH="1">
            <a:off x="5334306" y="5271125"/>
            <a:ext cx="2475919" cy="62139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ETC.</a:t>
            </a:r>
            <a:endParaRPr lang="en-ZA" sz="10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 flipH="1">
            <a:off x="5334306" y="2507787"/>
            <a:ext cx="2512206" cy="62139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Senior Executives      + Retired Leaders</a:t>
            </a:r>
            <a:endParaRPr lang="en-ZA" sz="10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 flipH="1">
            <a:off x="5349196" y="4578682"/>
            <a:ext cx="2482424" cy="62139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16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Ratepayers Association</a:t>
            </a:r>
            <a:endParaRPr lang="en-ZA" sz="10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8028384" y="2365125"/>
            <a:ext cx="0" cy="32690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rrowheads="1"/>
          </p:cNvSpPr>
          <p:nvPr/>
        </p:nvSpPr>
        <p:spPr bwMode="auto">
          <a:xfrm flipH="1">
            <a:off x="1157855" y="1388836"/>
            <a:ext cx="3134668" cy="994429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lin ang="8100000" scaled="1"/>
            <a:tileRect/>
          </a:gradFill>
          <a:ln w="38100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sx="100500" sy="1005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2400" b="1" dirty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Working Groups</a:t>
            </a:r>
            <a:endParaRPr lang="en-ZA" sz="12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22577" y="6039404"/>
            <a:ext cx="9166575" cy="830997"/>
          </a:xfrm>
          <a:prstGeom prst="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400" b="1" i="1" dirty="0" smtClean="0"/>
              <a:t>                   “  </a:t>
            </a:r>
            <a:r>
              <a:rPr lang="en-ZA" sz="2400" b="1" i="1" dirty="0"/>
              <a:t>St Francis is Good for Business                                                 </a:t>
            </a:r>
          </a:p>
          <a:p>
            <a:pPr algn="ctr"/>
            <a:r>
              <a:rPr lang="en-ZA" sz="2400" b="1" i="1" dirty="0"/>
              <a:t>                &amp; Business is Good for St Francis”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 flipH="1">
            <a:off x="5340809" y="1388837"/>
            <a:ext cx="2975605" cy="994428"/>
          </a:xfrm>
          <a:prstGeom prst="rect">
            <a:avLst/>
          </a:prstGeom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ZA" sz="2400" b="1" dirty="0" smtClean="0">
                <a:solidFill>
                  <a:schemeClr val="bg1"/>
                </a:solidFill>
                <a:effectLst/>
                <a:latin typeface="Bell MT"/>
                <a:ea typeface="Calibri"/>
                <a:cs typeface="Times New Roman"/>
              </a:rPr>
              <a:t>Advisory Board</a:t>
            </a:r>
            <a:endParaRPr lang="en-ZA" sz="12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 flipH="1">
            <a:off x="2739085" y="136142"/>
            <a:ext cx="4276465" cy="994429"/>
          </a:xfrm>
          <a:prstGeom prst="rect">
            <a:avLst/>
          </a:prstGeom>
          <a:gradFill flip="none" rotWithShape="1">
            <a:gsLst>
              <a:gs pos="0">
                <a:srgbClr val="00FFCC">
                  <a:shade val="30000"/>
                  <a:satMod val="115000"/>
                </a:srgbClr>
              </a:gs>
              <a:gs pos="50000">
                <a:srgbClr val="00FFCC">
                  <a:shade val="67500"/>
                  <a:satMod val="115000"/>
                </a:srgbClr>
              </a:gs>
              <a:gs pos="100000">
                <a:srgbClr val="00FFCC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57150">
            <a:solidFill>
              <a:srgbClr val="FFFF00"/>
            </a:solidFill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vert="horz" wrap="square" lIns="274320" tIns="274320" rIns="274320" bIns="274320" anchor="ctr" anchorCtr="0">
            <a:noAutofit/>
          </a:bodyPr>
          <a:lstStyle/>
          <a:p>
            <a:pPr algn="ctr">
              <a:spcAft>
                <a:spcPts val="1000"/>
              </a:spcAft>
            </a:pPr>
            <a:r>
              <a:rPr lang="en-Z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/>
                <a:ea typeface="Calibri"/>
                <a:cs typeface="Times New Roman"/>
              </a:rPr>
              <a:t>Business </a:t>
            </a:r>
            <a:r>
              <a:rPr lang="en-Z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/>
                <a:ea typeface="Calibri"/>
                <a:cs typeface="Times New Roman"/>
              </a:rPr>
              <a:t>Chamber </a:t>
            </a:r>
            <a:endParaRPr lang="en-ZA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en-ZA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/>
                <a:ea typeface="Calibri"/>
                <a:cs typeface="Times New Roman"/>
              </a:rPr>
              <a:t>Standing  Committee</a:t>
            </a:r>
            <a:endParaRPr lang="en-ZA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050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5" grpId="0" animBg="1"/>
      <p:bldP spid="17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92" y="0"/>
            <a:ext cx="8496944" cy="1470025"/>
          </a:xfrm>
        </p:spPr>
        <p:txBody>
          <a:bodyPr/>
          <a:lstStyle/>
          <a:p>
            <a:pPr algn="l"/>
            <a:r>
              <a:rPr lang="en-ZA" sz="44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St Francis Business  </a:t>
            </a:r>
            <a:r>
              <a:rPr lang="en-ZA" sz="4000" dirty="0" smtClean="0">
                <a:solidFill>
                  <a:srgbClr val="66FFFF"/>
                </a:solidFill>
              </a:rPr>
              <a:t/>
            </a:r>
            <a:br>
              <a:rPr lang="en-ZA" sz="4000" dirty="0" smtClean="0">
                <a:solidFill>
                  <a:srgbClr val="66FFFF"/>
                </a:solidFill>
              </a:rPr>
            </a:br>
            <a:r>
              <a:rPr lang="en-ZA" sz="4000" dirty="0" smtClean="0">
                <a:solidFill>
                  <a:srgbClr val="66FFFF"/>
                </a:solidFill>
              </a:rPr>
              <a:t> </a:t>
            </a:r>
            <a:r>
              <a:rPr lang="en-ZA" sz="4000" dirty="0" smtClean="0">
                <a:solidFill>
                  <a:srgbClr val="FFFF00"/>
                </a:solidFill>
              </a:rPr>
              <a:t>Summary</a:t>
            </a:r>
            <a:endParaRPr lang="en-ZA" sz="4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132" y="1878359"/>
            <a:ext cx="4965904" cy="3200876"/>
          </a:xfrm>
          <a:prstGeom prst="rect">
            <a:avLst/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Forum &amp; Chamber Partnership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Chamber Vision &amp; Structure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Model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 Francis Business </a:t>
            </a: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 2030</a:t>
            </a:r>
            <a:endParaRPr lang="en-Z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 with existing bodies</a:t>
            </a:r>
          </a:p>
          <a:p>
            <a:endParaRPr lang="en-Z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 your investment, get involved and Join the Chamber today</a:t>
            </a:r>
            <a:r>
              <a:rPr lang="en-Z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Z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643" y="6027003"/>
            <a:ext cx="9144000" cy="830997"/>
          </a:xfrm>
          <a:prstGeom prst="rect">
            <a:avLst/>
          </a:prstGeom>
          <a:solidFill>
            <a:srgbClr val="C00000"/>
          </a:solidFill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ZA" sz="2400" b="1" i="1" dirty="0" smtClean="0"/>
              <a:t>                   “  </a:t>
            </a:r>
            <a:r>
              <a:rPr lang="en-ZA" sz="2400" b="1" i="1" dirty="0"/>
              <a:t>St Francis is Good for Business                                                 </a:t>
            </a:r>
          </a:p>
          <a:p>
            <a:pPr algn="ctr"/>
            <a:r>
              <a:rPr lang="en-ZA" sz="2400" b="1" i="1" dirty="0"/>
              <a:t>                &amp; Business is Good for St Francis”</a:t>
            </a:r>
          </a:p>
        </p:txBody>
      </p:sp>
      <p:pic>
        <p:nvPicPr>
          <p:cNvPr id="8194" name="Picture 2" descr="https://encrypted-tbn3.gstatic.com/images?q=tbn:ANd9GcTVcOsHEoRY9ftOGIQoSk_34XZR197FBuKUe_DQ5Yag8M5p_X7-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08955"/>
            <a:ext cx="3816424" cy="317027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61" y="5278944"/>
            <a:ext cx="9144000" cy="830997"/>
          </a:xfrm>
          <a:prstGeom prst="rect">
            <a:avLst/>
          </a:prstGeom>
          <a:solidFill>
            <a:srgbClr val="66FFFF"/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en-ZA" sz="2400" b="1" i="1" dirty="0" smtClean="0">
                <a:solidFill>
                  <a:srgbClr val="C00000"/>
                </a:solidFill>
              </a:rPr>
              <a:t>Contact for further info via email:  sfbchamber@gmail.com </a:t>
            </a:r>
          </a:p>
          <a:p>
            <a:pPr algn="ctr"/>
            <a:r>
              <a:rPr lang="en-ZA" sz="2400" b="1" i="1" dirty="0" smtClean="0">
                <a:solidFill>
                  <a:srgbClr val="C00000"/>
                </a:solidFill>
              </a:rPr>
              <a:t>John : 072 7707788 Theo:</a:t>
            </a:r>
            <a:r>
              <a:rPr lang="en-ZA" sz="2400" b="1" i="1" dirty="0" smtClean="0">
                <a:solidFill>
                  <a:srgbClr val="C00000"/>
                </a:solidFill>
              </a:rPr>
              <a:t> 0721976238  Pete: 0824682242                                            </a:t>
            </a:r>
            <a:endParaRPr lang="en-ZA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6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>
                <a:solidFill>
                  <a:srgbClr val="66FFFF"/>
                </a:solidFill>
              </a:rPr>
              <a:t>Chamber input Sources</a:t>
            </a:r>
            <a:br>
              <a:rPr lang="en-ZA" dirty="0" smtClean="0">
                <a:solidFill>
                  <a:srgbClr val="66FFFF"/>
                </a:solidFill>
              </a:rPr>
            </a:br>
            <a:r>
              <a:rPr lang="en-ZA" sz="2700" dirty="0" smtClean="0"/>
              <a:t>Sample of </a:t>
            </a:r>
            <a:r>
              <a:rPr lang="en-ZA" sz="2400" dirty="0" smtClean="0"/>
              <a:t>Individuals with whom discussions have taken place</a:t>
            </a:r>
            <a:br>
              <a:rPr lang="en-ZA" sz="2400" dirty="0" smtClean="0"/>
            </a:br>
            <a:r>
              <a:rPr lang="en-ZA" sz="2400" dirty="0" smtClean="0"/>
              <a:t>Discussions have evolved since the last business forum </a:t>
            </a:r>
            <a:endParaRPr lang="en-ZA" sz="24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9867535"/>
              </p:ext>
            </p:extLst>
          </p:nvPr>
        </p:nvGraphicFramePr>
        <p:xfrm>
          <a:off x="603250" y="1556795"/>
          <a:ext cx="3896742" cy="4896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976"/>
                <a:gridCol w="1611534"/>
                <a:gridCol w="1466232"/>
              </a:tblGrid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Frank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Silberbour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Infinity Consulting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Benny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Morsink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Zambli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George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Stegmann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Business Forum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Jeff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Clause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ST Francis Links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Brian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Codling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SFBRA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Pete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Maskew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Advisor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Brian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Cunningham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Brisan B/B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Richard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Moolman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Spar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Garth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Perry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Bush Buck Ridge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Pete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Bridges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 smtClean="0">
                          <a:effectLst/>
                        </a:rPr>
                        <a:t>Developer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Greg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Darke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Kathea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47033612"/>
              </p:ext>
            </p:extLst>
          </p:nvPr>
        </p:nvGraphicFramePr>
        <p:xfrm>
          <a:off x="4572000" y="1556784"/>
          <a:ext cx="3963988" cy="4896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10"/>
                <a:gridCol w="1639344"/>
                <a:gridCol w="1491534"/>
              </a:tblGrid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Shelly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 err="1" smtClean="0">
                          <a:effectLst/>
                        </a:rPr>
                        <a:t>Danaldson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Kouga Print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Brandon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Kennedy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St Francis Pharmacy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Patrick</a:t>
                      </a:r>
                      <a:r>
                        <a:rPr lang="en-ZA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 smtClean="0">
                          <a:effectLst/>
                        </a:rPr>
                        <a:t>Howitt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 smtClean="0">
                          <a:effectLst/>
                        </a:rPr>
                        <a:t>Delish/Investor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Andre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Fouche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Investing Abroad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Brendon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Lahaha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Bay Estates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Paul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Hurley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Hurley Construction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Asandra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Malgas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Sea Vista Chamber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Phumeza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Nkwalase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Sea Vista Chamber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Raymond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Ntengwane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Mojowise Pty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Andrew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Venn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SF Filling Station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5141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>
                          <a:effectLst/>
                        </a:rPr>
                        <a:t>Alex </a:t>
                      </a:r>
                      <a:endParaRPr lang="en-ZA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effectLst/>
                        </a:rPr>
                        <a:t>Kandaya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 smtClean="0">
                          <a:effectLst/>
                        </a:rPr>
                        <a:t>Shenanigans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58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2404</TotalTime>
  <Words>1367</Words>
  <Application>Microsoft Office PowerPoint</Application>
  <PresentationFormat>On-screen Show (4:3)</PresentationFormat>
  <Paragraphs>317</Paragraphs>
  <Slides>25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Thatch</vt:lpstr>
      <vt:lpstr>St Francis  Business Chamber Vision 2030  </vt:lpstr>
      <vt:lpstr>Agenda - St Francis 2030</vt:lpstr>
      <vt:lpstr>St Francis - A World Class Start</vt:lpstr>
      <vt:lpstr>The Competition</vt:lpstr>
      <vt:lpstr>St Francis  Working Together!</vt:lpstr>
      <vt:lpstr>  St Francis Business Chamber          Chamber Mission</vt:lpstr>
      <vt:lpstr>Chamber Objectives </vt:lpstr>
      <vt:lpstr>Chamber Objectives </vt:lpstr>
      <vt:lpstr>Thyspunt</vt:lpstr>
      <vt:lpstr>The Way Forward</vt:lpstr>
      <vt:lpstr>St Francis Projects </vt:lpstr>
      <vt:lpstr>What needs to be done – Project Examples</vt:lpstr>
      <vt:lpstr>St Francis Village Common</vt:lpstr>
      <vt:lpstr>PowerPoint Presentation</vt:lpstr>
      <vt:lpstr>St Francis Village  Market</vt:lpstr>
      <vt:lpstr>PowerPoint Presentation</vt:lpstr>
      <vt:lpstr>St Francis Business Education &amp;  Training</vt:lpstr>
      <vt:lpstr>PowerPoint Presentation</vt:lpstr>
      <vt:lpstr>Village Roads  &amp; Paving</vt:lpstr>
      <vt:lpstr>PowerPoint Presentation</vt:lpstr>
      <vt:lpstr>Project Ideas</vt:lpstr>
      <vt:lpstr>PowerPoint Presentation</vt:lpstr>
      <vt:lpstr>PowerPoint Presentation</vt:lpstr>
      <vt:lpstr> St Francis Business    Summary</vt:lpstr>
      <vt:lpstr>Chamber input Sources Sample of Individuals with whom discussions have taken place Discussions have evolved since the last business forum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</dc:creator>
  <cp:lastModifiedBy>John</cp:lastModifiedBy>
  <cp:revision>122</cp:revision>
  <dcterms:created xsi:type="dcterms:W3CDTF">2013-03-22T07:29:56Z</dcterms:created>
  <dcterms:modified xsi:type="dcterms:W3CDTF">2013-04-26T08:17:58Z</dcterms:modified>
</cp:coreProperties>
</file>